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675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029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2823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9129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284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6203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2583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1066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0589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7619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6865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2833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</a:t>
            </a:r>
            <a:r>
              <a:rPr lang="cs-CZ" sz="1800" dirty="0" smtClean="0"/>
              <a:t>10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400" b="1" dirty="0"/>
              <a:t>Pamětné odčítání v oboru 0 – 1 000 </a:t>
            </a:r>
            <a:br>
              <a:rPr lang="cs-CZ" sz="2400" b="1" dirty="0"/>
            </a:br>
            <a:r>
              <a:rPr lang="cs-CZ" sz="2400" b="1" dirty="0"/>
              <a:t>s přechodem přes 10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cs-CZ" sz="2000" dirty="0" smtClean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4" y="4797152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03337" y="6309320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8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Pozoruj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9552" y="155679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14822" y="1484784"/>
            <a:ext cx="76328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230 - 50 = 180		Postup výpočtu:</a:t>
            </a:r>
            <a:endParaRPr lang="cs-CZ" dirty="0" smtClean="0"/>
          </a:p>
          <a:p>
            <a:r>
              <a:rPr lang="cs-CZ" dirty="0" smtClean="0"/>
              <a:t>                                                     230 - 50 </a:t>
            </a:r>
            <a:r>
              <a:rPr lang="cs-CZ" dirty="0"/>
              <a:t>= </a:t>
            </a:r>
            <a:r>
              <a:rPr lang="cs-CZ" dirty="0" smtClean="0"/>
              <a:t>230 - </a:t>
            </a:r>
            <a:r>
              <a:rPr lang="cs-CZ" dirty="0"/>
              <a:t>(30 + </a:t>
            </a:r>
            <a:r>
              <a:rPr lang="cs-CZ" dirty="0" smtClean="0"/>
              <a:t>20</a:t>
            </a:r>
            <a:r>
              <a:rPr lang="cs-CZ" dirty="0"/>
              <a:t>) </a:t>
            </a:r>
            <a:r>
              <a:rPr lang="cs-CZ" dirty="0" smtClean="0"/>
              <a:t>= (230 - 30) - 20 =</a:t>
            </a:r>
            <a:endParaRPr lang="cs-CZ" dirty="0"/>
          </a:p>
          <a:p>
            <a:r>
              <a:rPr lang="cs-CZ" dirty="0" smtClean="0"/>
              <a:t>      </a:t>
            </a:r>
            <a:r>
              <a:rPr lang="cs-CZ" sz="2400" dirty="0" smtClean="0"/>
              <a:t>30       20                                 </a:t>
            </a:r>
            <a:r>
              <a:rPr lang="cs-CZ" dirty="0"/>
              <a:t>= </a:t>
            </a:r>
            <a:r>
              <a:rPr lang="cs-CZ" dirty="0" smtClean="0"/>
              <a:t>200 - 20 </a:t>
            </a:r>
            <a:r>
              <a:rPr lang="cs-CZ" dirty="0"/>
              <a:t>= </a:t>
            </a:r>
            <a:r>
              <a:rPr lang="cs-CZ" dirty="0" smtClean="0"/>
              <a:t>180         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sz="2400" dirty="0" smtClean="0"/>
              <a:t>360 </a:t>
            </a:r>
            <a:r>
              <a:rPr lang="cs-CZ" sz="2400" dirty="0"/>
              <a:t>-</a:t>
            </a:r>
            <a:r>
              <a:rPr lang="cs-CZ" sz="2400" dirty="0" smtClean="0"/>
              <a:t> 70 </a:t>
            </a:r>
            <a:r>
              <a:rPr lang="cs-CZ" sz="2400" dirty="0"/>
              <a:t>= </a:t>
            </a:r>
            <a:r>
              <a:rPr lang="cs-CZ" sz="2400" dirty="0" smtClean="0"/>
              <a:t>290</a:t>
            </a:r>
            <a:r>
              <a:rPr lang="cs-CZ" sz="2400" dirty="0"/>
              <a:t>		</a:t>
            </a:r>
            <a:r>
              <a:rPr lang="cs-CZ" sz="2400" dirty="0" smtClean="0"/>
              <a:t>		510 - 40 </a:t>
            </a:r>
            <a:r>
              <a:rPr lang="cs-CZ" sz="2400" dirty="0"/>
              <a:t>= </a:t>
            </a:r>
            <a:r>
              <a:rPr lang="cs-CZ" sz="2400" dirty="0" smtClean="0"/>
              <a:t>470</a:t>
            </a:r>
            <a:r>
              <a:rPr lang="cs-CZ" sz="2400" dirty="0"/>
              <a:t>		</a:t>
            </a:r>
          </a:p>
          <a:p>
            <a:endParaRPr lang="cs-CZ" sz="2400" dirty="0"/>
          </a:p>
          <a:p>
            <a:r>
              <a:rPr lang="cs-CZ" sz="2400" dirty="0"/>
              <a:t>      </a:t>
            </a:r>
            <a:r>
              <a:rPr lang="cs-CZ" sz="2400" dirty="0" smtClean="0"/>
              <a:t>60        10				      10        </a:t>
            </a:r>
            <a:r>
              <a:rPr lang="cs-CZ" sz="2400" dirty="0"/>
              <a:t>3</a:t>
            </a:r>
            <a:r>
              <a:rPr lang="cs-CZ" sz="2400" dirty="0" smtClean="0"/>
              <a:t>0	</a:t>
            </a:r>
            <a:endParaRPr lang="cs-CZ" sz="2400" dirty="0"/>
          </a:p>
          <a:p>
            <a:r>
              <a:rPr lang="cs-CZ" dirty="0" smtClean="0"/>
              <a:t>     </a:t>
            </a:r>
            <a:endParaRPr lang="cs-CZ" dirty="0"/>
          </a:p>
        </p:txBody>
      </p:sp>
      <p:cxnSp>
        <p:nvCxnSpPr>
          <p:cNvPr id="6" name="Přímá spojnice 5"/>
          <p:cNvCxnSpPr/>
          <p:nvPr/>
        </p:nvCxnSpPr>
        <p:spPr>
          <a:xfrm flipH="1">
            <a:off x="1060376" y="1871022"/>
            <a:ext cx="360040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 flipH="1">
            <a:off x="5580112" y="3700050"/>
            <a:ext cx="360040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 flipH="1">
            <a:off x="1057643" y="3717032"/>
            <a:ext cx="360040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1417683" y="1871022"/>
            <a:ext cx="432048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6016056" y="3717032"/>
            <a:ext cx="432048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1529764" y="3700050"/>
            <a:ext cx="432048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Uživatel\Local Settings\Temporary Internet Files\Content.IE5\6B5QE1R8\MC90029628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501008"/>
            <a:ext cx="1822764" cy="305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41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Počítej a vnímej výsledky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23528" y="1556792"/>
            <a:ext cx="17641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46 - 7 =</a:t>
            </a:r>
          </a:p>
          <a:p>
            <a:r>
              <a:rPr lang="cs-CZ" sz="2800" dirty="0" smtClean="0"/>
              <a:t>53 </a:t>
            </a:r>
            <a:r>
              <a:rPr lang="cs-CZ" sz="2800" dirty="0"/>
              <a:t>-</a:t>
            </a:r>
            <a:r>
              <a:rPr lang="cs-CZ" sz="2800" dirty="0" smtClean="0"/>
              <a:t> 9 =</a:t>
            </a:r>
          </a:p>
          <a:p>
            <a:r>
              <a:rPr lang="cs-CZ" sz="2800" dirty="0" smtClean="0"/>
              <a:t>68 </a:t>
            </a:r>
            <a:r>
              <a:rPr lang="cs-CZ" sz="2800" dirty="0"/>
              <a:t>-</a:t>
            </a:r>
            <a:r>
              <a:rPr lang="cs-CZ" sz="2800" dirty="0" smtClean="0"/>
              <a:t> </a:t>
            </a:r>
            <a:r>
              <a:rPr lang="cs-CZ" sz="2800" dirty="0"/>
              <a:t>9</a:t>
            </a:r>
            <a:r>
              <a:rPr lang="cs-CZ" sz="2800" dirty="0" smtClean="0"/>
              <a:t> =</a:t>
            </a:r>
          </a:p>
          <a:p>
            <a:r>
              <a:rPr lang="cs-CZ" sz="2800" dirty="0" smtClean="0"/>
              <a:t>34 </a:t>
            </a:r>
            <a:r>
              <a:rPr lang="cs-CZ" sz="2800" dirty="0"/>
              <a:t>-</a:t>
            </a:r>
            <a:r>
              <a:rPr lang="cs-CZ" sz="2800" dirty="0" smtClean="0"/>
              <a:t> </a:t>
            </a:r>
            <a:r>
              <a:rPr lang="cs-CZ" sz="2800" dirty="0"/>
              <a:t>5</a:t>
            </a:r>
            <a:r>
              <a:rPr lang="cs-CZ" sz="2800" dirty="0" smtClean="0"/>
              <a:t> =</a:t>
            </a:r>
          </a:p>
          <a:p>
            <a:r>
              <a:rPr lang="cs-CZ" sz="2800" dirty="0" smtClean="0"/>
              <a:t>23 </a:t>
            </a:r>
            <a:r>
              <a:rPr lang="cs-CZ" sz="2800" dirty="0"/>
              <a:t>-</a:t>
            </a:r>
            <a:r>
              <a:rPr lang="cs-CZ" sz="2800" dirty="0" smtClean="0"/>
              <a:t> </a:t>
            </a:r>
            <a:r>
              <a:rPr lang="cs-CZ" sz="2800" dirty="0"/>
              <a:t>8</a:t>
            </a:r>
            <a:r>
              <a:rPr lang="cs-CZ" sz="2800" dirty="0" smtClean="0"/>
              <a:t> = </a:t>
            </a:r>
            <a:endParaRPr lang="cs-CZ" sz="28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2627784" y="1556792"/>
            <a:ext cx="17641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460 - 70 =</a:t>
            </a:r>
          </a:p>
          <a:p>
            <a:r>
              <a:rPr lang="cs-CZ" sz="2800" dirty="0" smtClean="0"/>
              <a:t>530 </a:t>
            </a:r>
            <a:r>
              <a:rPr lang="cs-CZ" sz="2800" dirty="0"/>
              <a:t>-</a:t>
            </a:r>
            <a:r>
              <a:rPr lang="cs-CZ" sz="2800" dirty="0" smtClean="0"/>
              <a:t> 90 =</a:t>
            </a:r>
          </a:p>
          <a:p>
            <a:r>
              <a:rPr lang="cs-CZ" sz="2800" dirty="0" smtClean="0"/>
              <a:t>680 </a:t>
            </a:r>
            <a:r>
              <a:rPr lang="cs-CZ" sz="2800" dirty="0"/>
              <a:t>-</a:t>
            </a:r>
            <a:r>
              <a:rPr lang="cs-CZ" sz="2800" dirty="0" smtClean="0"/>
              <a:t> 90 =</a:t>
            </a:r>
          </a:p>
          <a:p>
            <a:r>
              <a:rPr lang="cs-CZ" sz="2800" dirty="0" smtClean="0"/>
              <a:t>340 </a:t>
            </a:r>
            <a:r>
              <a:rPr lang="cs-CZ" sz="2800" dirty="0"/>
              <a:t>-</a:t>
            </a:r>
            <a:r>
              <a:rPr lang="cs-CZ" sz="2800" dirty="0" smtClean="0"/>
              <a:t> 50 =</a:t>
            </a:r>
          </a:p>
          <a:p>
            <a:r>
              <a:rPr lang="cs-CZ" sz="2800" dirty="0" smtClean="0"/>
              <a:t>230 </a:t>
            </a:r>
            <a:r>
              <a:rPr lang="cs-CZ" sz="2800" dirty="0"/>
              <a:t>-</a:t>
            </a:r>
            <a:r>
              <a:rPr lang="cs-CZ" sz="2800" dirty="0" smtClean="0"/>
              <a:t> 80 = </a:t>
            </a:r>
            <a:endParaRPr lang="cs-CZ" sz="28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3475214" y="4149080"/>
            <a:ext cx="17641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87 - 8 =</a:t>
            </a:r>
          </a:p>
          <a:p>
            <a:r>
              <a:rPr lang="cs-CZ" sz="2800" dirty="0" smtClean="0"/>
              <a:t>42 </a:t>
            </a:r>
            <a:r>
              <a:rPr lang="cs-CZ" sz="2800" dirty="0"/>
              <a:t>-</a:t>
            </a:r>
            <a:r>
              <a:rPr lang="cs-CZ" sz="2800" dirty="0" smtClean="0"/>
              <a:t> </a:t>
            </a:r>
            <a:r>
              <a:rPr lang="cs-CZ" sz="2800" dirty="0"/>
              <a:t>6</a:t>
            </a:r>
            <a:r>
              <a:rPr lang="cs-CZ" sz="2800" dirty="0" smtClean="0"/>
              <a:t> =</a:t>
            </a:r>
          </a:p>
          <a:p>
            <a:r>
              <a:rPr lang="cs-CZ" sz="2800" dirty="0" smtClean="0"/>
              <a:t>63 </a:t>
            </a:r>
            <a:r>
              <a:rPr lang="cs-CZ" sz="2800" dirty="0"/>
              <a:t>-</a:t>
            </a:r>
            <a:r>
              <a:rPr lang="cs-CZ" sz="2800" dirty="0" smtClean="0"/>
              <a:t> 7 =</a:t>
            </a:r>
          </a:p>
          <a:p>
            <a:r>
              <a:rPr lang="cs-CZ" sz="2800" dirty="0" smtClean="0"/>
              <a:t>14 - 9 =</a:t>
            </a:r>
          </a:p>
          <a:p>
            <a:r>
              <a:rPr lang="cs-CZ" sz="2800" dirty="0" smtClean="0"/>
              <a:t>75 - 6 =</a:t>
            </a:r>
            <a:endParaRPr lang="cs-CZ" sz="28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6012160" y="4154304"/>
            <a:ext cx="17641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870 - 80 =</a:t>
            </a:r>
          </a:p>
          <a:p>
            <a:r>
              <a:rPr lang="cs-CZ" sz="2800" dirty="0" smtClean="0"/>
              <a:t>420 </a:t>
            </a:r>
            <a:r>
              <a:rPr lang="cs-CZ" sz="2800" dirty="0"/>
              <a:t>-</a:t>
            </a:r>
            <a:r>
              <a:rPr lang="cs-CZ" sz="2800" dirty="0" smtClean="0"/>
              <a:t> 60 =</a:t>
            </a:r>
          </a:p>
          <a:p>
            <a:r>
              <a:rPr lang="cs-CZ" sz="2800" dirty="0" smtClean="0"/>
              <a:t>630 </a:t>
            </a:r>
            <a:r>
              <a:rPr lang="cs-CZ" sz="2800" dirty="0"/>
              <a:t>-</a:t>
            </a:r>
            <a:r>
              <a:rPr lang="cs-CZ" sz="2800" dirty="0" smtClean="0"/>
              <a:t> 70 =</a:t>
            </a:r>
          </a:p>
          <a:p>
            <a:r>
              <a:rPr lang="cs-CZ" sz="2800" dirty="0" smtClean="0"/>
              <a:t>140 - 90 =</a:t>
            </a:r>
          </a:p>
          <a:p>
            <a:r>
              <a:rPr lang="cs-CZ" sz="2800" dirty="0" smtClean="0"/>
              <a:t>750 - 60 =</a:t>
            </a:r>
            <a:endParaRPr lang="cs-CZ" sz="2800" dirty="0"/>
          </a:p>
        </p:txBody>
      </p:sp>
      <p:pic>
        <p:nvPicPr>
          <p:cNvPr id="2050" name="Picture 2" descr="C:\Documents and Settings\Uživatel\Local Settings\Temporary Internet Files\Content.IE5\6B5QE1R8\MC90029628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856" y="1423788"/>
            <a:ext cx="1497500" cy="25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Uživatel\Local Settings\Temporary Internet Files\Content.IE5\R2S8JPJA\MC90035385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40" y="4293096"/>
            <a:ext cx="2356403" cy="234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26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Teď už můžeš počítat…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250321" y="1628800"/>
            <a:ext cx="244827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430 - 90 =</a:t>
            </a:r>
          </a:p>
          <a:p>
            <a:r>
              <a:rPr lang="cs-CZ" sz="3200" dirty="0" smtClean="0"/>
              <a:t>650 - 70 =</a:t>
            </a:r>
          </a:p>
          <a:p>
            <a:r>
              <a:rPr lang="cs-CZ" sz="3200" dirty="0" smtClean="0"/>
              <a:t>560 - 60 =</a:t>
            </a:r>
          </a:p>
          <a:p>
            <a:r>
              <a:rPr lang="cs-CZ" sz="3200" dirty="0" smtClean="0"/>
              <a:t>780 - 90 =</a:t>
            </a:r>
          </a:p>
          <a:p>
            <a:r>
              <a:rPr lang="cs-CZ" sz="3200" dirty="0" smtClean="0"/>
              <a:t>910 - 60 =</a:t>
            </a:r>
          </a:p>
          <a:p>
            <a:r>
              <a:rPr lang="cs-CZ" sz="3200" dirty="0" smtClean="0"/>
              <a:t>250 - 80 =</a:t>
            </a:r>
          </a:p>
          <a:p>
            <a:r>
              <a:rPr lang="cs-CZ" sz="3200" dirty="0" smtClean="0"/>
              <a:t>340 - 70 =</a:t>
            </a:r>
          </a:p>
          <a:p>
            <a:r>
              <a:rPr lang="cs-CZ" sz="3200" dirty="0" smtClean="0"/>
              <a:t>110 - 30 =</a:t>
            </a:r>
          </a:p>
          <a:p>
            <a:endParaRPr lang="cs-CZ" dirty="0" smtClean="0"/>
          </a:p>
        </p:txBody>
      </p:sp>
      <p:sp>
        <p:nvSpPr>
          <p:cNvPr id="5" name="TextovéPole 4"/>
          <p:cNvSpPr txBox="1"/>
          <p:nvPr/>
        </p:nvSpPr>
        <p:spPr>
          <a:xfrm>
            <a:off x="6300192" y="1691182"/>
            <a:ext cx="244827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258 </a:t>
            </a:r>
            <a:r>
              <a:rPr lang="cs-CZ" sz="3200" dirty="0"/>
              <a:t>-</a:t>
            </a:r>
            <a:r>
              <a:rPr lang="cs-CZ" sz="3200" dirty="0" smtClean="0"/>
              <a:t> </a:t>
            </a:r>
            <a:r>
              <a:rPr lang="cs-CZ" sz="3200" dirty="0"/>
              <a:t>7</a:t>
            </a:r>
            <a:r>
              <a:rPr lang="cs-CZ" sz="3200" dirty="0" smtClean="0"/>
              <a:t>0 =</a:t>
            </a:r>
          </a:p>
          <a:p>
            <a:r>
              <a:rPr lang="cs-CZ" sz="3200" dirty="0" smtClean="0"/>
              <a:t>334 - 80 =</a:t>
            </a:r>
          </a:p>
          <a:p>
            <a:r>
              <a:rPr lang="cs-CZ" sz="3200" dirty="0" smtClean="0"/>
              <a:t>756 - 60 =</a:t>
            </a:r>
          </a:p>
          <a:p>
            <a:r>
              <a:rPr lang="cs-CZ" sz="3200" dirty="0" smtClean="0"/>
              <a:t>423 - 80 =</a:t>
            </a:r>
          </a:p>
          <a:p>
            <a:r>
              <a:rPr lang="cs-CZ" sz="3200" dirty="0" smtClean="0"/>
              <a:t>183 - 40 =</a:t>
            </a:r>
          </a:p>
          <a:p>
            <a:r>
              <a:rPr lang="cs-CZ" sz="3200" dirty="0" smtClean="0"/>
              <a:t>527 - 90 =</a:t>
            </a:r>
          </a:p>
          <a:p>
            <a:r>
              <a:rPr lang="cs-CZ" sz="3200" dirty="0" smtClean="0"/>
              <a:t>664 - 70 =</a:t>
            </a:r>
          </a:p>
          <a:p>
            <a:r>
              <a:rPr lang="cs-CZ" sz="3200" dirty="0" smtClean="0"/>
              <a:t>847 - 80 =</a:t>
            </a:r>
          </a:p>
          <a:p>
            <a:endParaRPr lang="cs-CZ" dirty="0" smtClean="0"/>
          </a:p>
        </p:txBody>
      </p:sp>
      <p:sp>
        <p:nvSpPr>
          <p:cNvPr id="6" name="TextovéPole 5"/>
          <p:cNvSpPr txBox="1"/>
          <p:nvPr/>
        </p:nvSpPr>
        <p:spPr>
          <a:xfrm>
            <a:off x="3131840" y="1691182"/>
            <a:ext cx="244827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738 + 40 =</a:t>
            </a:r>
          </a:p>
          <a:p>
            <a:r>
              <a:rPr lang="cs-CZ" sz="3200" dirty="0" smtClean="0"/>
              <a:t>364 + 70 =</a:t>
            </a:r>
          </a:p>
          <a:p>
            <a:r>
              <a:rPr lang="cs-CZ" sz="3200" dirty="0" smtClean="0"/>
              <a:t>133 + 60 =</a:t>
            </a:r>
          </a:p>
          <a:p>
            <a:r>
              <a:rPr lang="cs-CZ" sz="3200" dirty="0" smtClean="0"/>
              <a:t>439 + 50 =</a:t>
            </a:r>
          </a:p>
          <a:p>
            <a:r>
              <a:rPr lang="cs-CZ" sz="3200" dirty="0" smtClean="0"/>
              <a:t>624 + 90 =</a:t>
            </a:r>
          </a:p>
          <a:p>
            <a:r>
              <a:rPr lang="cs-CZ" sz="3200" dirty="0" smtClean="0"/>
              <a:t>861 + 70 =</a:t>
            </a:r>
          </a:p>
          <a:p>
            <a:r>
              <a:rPr lang="cs-CZ" sz="3200" dirty="0" smtClean="0"/>
              <a:t>279 + 90 =</a:t>
            </a:r>
          </a:p>
          <a:p>
            <a:r>
              <a:rPr lang="cs-CZ" sz="3200" dirty="0" smtClean="0"/>
              <a:t>592 + 80 =</a:t>
            </a:r>
          </a:p>
          <a:p>
            <a:endParaRPr lang="cs-CZ" dirty="0" smtClean="0"/>
          </a:p>
        </p:txBody>
      </p:sp>
      <p:pic>
        <p:nvPicPr>
          <p:cNvPr id="3074" name="Picture 2" descr="C:\Documents and Settings\Uživatel\Local Settings\Temporary Internet Files\Content.IE5\HLMZLI9M\MC90012327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9" y="18827"/>
            <a:ext cx="1537030" cy="180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30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Vyřeš slovní úlohu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755576" y="1844824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Na představení bylo připraveno 500 vstupenek. První den prodeje se prodalo 120 vstupenek, druhý den se prodalo 150 vstupenek. Kolik vstupenek ještě zbylo do dalšího prodeje?</a:t>
            </a:r>
            <a:endParaRPr lang="cs-CZ" sz="2400" dirty="0"/>
          </a:p>
        </p:txBody>
      </p:sp>
      <p:cxnSp>
        <p:nvCxnSpPr>
          <p:cNvPr id="5" name="Přímá spojnice 4"/>
          <p:cNvCxnSpPr/>
          <p:nvPr/>
        </p:nvCxnSpPr>
        <p:spPr>
          <a:xfrm>
            <a:off x="431540" y="3501008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475928" y="4005064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ovéPole 6"/>
          <p:cNvSpPr txBox="1"/>
          <p:nvPr/>
        </p:nvSpPr>
        <p:spPr>
          <a:xfrm>
            <a:off x="475928" y="4188101"/>
            <a:ext cx="1692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Odpověď: </a:t>
            </a:r>
            <a:endParaRPr lang="cs-CZ" dirty="0"/>
          </a:p>
        </p:txBody>
      </p:sp>
      <p:cxnSp>
        <p:nvCxnSpPr>
          <p:cNvPr id="8" name="Přímá spojnice 7"/>
          <p:cNvCxnSpPr/>
          <p:nvPr/>
        </p:nvCxnSpPr>
        <p:spPr>
          <a:xfrm>
            <a:off x="475928" y="4581128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C:\Documents and Settings\Uživatel\Local Settings\Temporary Internet Files\Content.IE5\R2S8JPJA\MC90012327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538" y="3973495"/>
            <a:ext cx="1847783" cy="277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09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Napiš čísla, která jsou: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270513" y="1988840"/>
            <a:ext cx="828092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800" dirty="0" smtClean="0"/>
              <a:t>		   730	 963	 520	  691	  764	 877</a:t>
            </a:r>
          </a:p>
          <a:p>
            <a:pPr>
              <a:lnSpc>
                <a:spcPct val="150000"/>
              </a:lnSpc>
            </a:pPr>
            <a:r>
              <a:rPr lang="cs-CZ" sz="2800" dirty="0" smtClean="0"/>
              <a:t>O 200 menší:  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 ___	</a:t>
            </a:r>
            <a:r>
              <a:rPr lang="cs-CZ" sz="2800" dirty="0"/>
              <a:t> ___</a:t>
            </a:r>
            <a:endParaRPr lang="cs-CZ" sz="2800" dirty="0" smtClean="0"/>
          </a:p>
          <a:p>
            <a:pPr>
              <a:lnSpc>
                <a:spcPct val="150000"/>
              </a:lnSpc>
            </a:pPr>
            <a:r>
              <a:rPr lang="cs-CZ" sz="2800" dirty="0" smtClean="0"/>
              <a:t>O 300 menší:  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 ___	</a:t>
            </a:r>
            <a:r>
              <a:rPr lang="cs-CZ" sz="2800" dirty="0"/>
              <a:t> ___</a:t>
            </a:r>
            <a:endParaRPr lang="cs-CZ" sz="2800" dirty="0" smtClean="0"/>
          </a:p>
          <a:p>
            <a:pPr>
              <a:lnSpc>
                <a:spcPct val="150000"/>
              </a:lnSpc>
            </a:pPr>
            <a:r>
              <a:rPr lang="cs-CZ" sz="2800" dirty="0" smtClean="0"/>
              <a:t>O 400 menší:  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 ___	</a:t>
            </a:r>
            <a:r>
              <a:rPr lang="cs-CZ" sz="2800" dirty="0"/>
              <a:t> </a:t>
            </a:r>
            <a:r>
              <a:rPr lang="cs-CZ" sz="2800" dirty="0" smtClean="0"/>
              <a:t>___</a:t>
            </a:r>
          </a:p>
          <a:p>
            <a:pPr>
              <a:lnSpc>
                <a:spcPct val="150000"/>
              </a:lnSpc>
            </a:pPr>
            <a:r>
              <a:rPr lang="cs-CZ" sz="2800" dirty="0" smtClean="0"/>
              <a:t>O 500 menší:  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 ___	</a:t>
            </a:r>
            <a:r>
              <a:rPr lang="cs-CZ" sz="2800" dirty="0"/>
              <a:t> ___</a:t>
            </a:r>
          </a:p>
        </p:txBody>
      </p:sp>
      <p:pic>
        <p:nvPicPr>
          <p:cNvPr id="5122" name="Picture 2" descr="C:\Documents and Settings\Uživatel\Local Settings\Temporary Internet Files\Content.IE5\O252EZMJ\MC900436863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74373">
            <a:off x="7517814" y="4646621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92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Zkus doplnit tabulku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052628"/>
              </p:ext>
            </p:extLst>
          </p:nvPr>
        </p:nvGraphicFramePr>
        <p:xfrm>
          <a:off x="683568" y="1628800"/>
          <a:ext cx="7632849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407"/>
                <a:gridCol w="1090407"/>
                <a:gridCol w="1090407"/>
                <a:gridCol w="1090407"/>
                <a:gridCol w="1090407"/>
                <a:gridCol w="1090407"/>
                <a:gridCol w="109040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-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940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426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383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568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766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619</a:t>
                      </a:r>
                      <a:endParaRPr lang="cs-CZ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200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50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70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300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30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 descr="C:\Documents and Settings\Uživatel\Local Settings\Temporary Internet Files\Content.IE5\R2S8JPJA\MC9000185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306678" cy="182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50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Zdroj: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793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261</Words>
  <Application>Microsoft Office PowerPoint</Application>
  <PresentationFormat>Předvádění na obrazovce (4:3)</PresentationFormat>
  <Paragraphs>84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    VY_32_INOVACE_BRTS_M3_10  Vzdělávací oblast: Matematika a její aplikace Vzdělávací obor: Matematika a její aplikace  Tematický okruh: Číslo a početní operace  Téma: Pamětné odčítání v oboru 0 – 1 000  s přechodem přes 10 3. ročník   </vt:lpstr>
      <vt:lpstr>Pozoruj</vt:lpstr>
      <vt:lpstr>Počítej a vnímej výsledky</vt:lpstr>
      <vt:lpstr>Teď už můžeš počítat…</vt:lpstr>
      <vt:lpstr>Vyřeš slovní úlohu</vt:lpstr>
      <vt:lpstr>Napiš čísla, která jsou:</vt:lpstr>
      <vt:lpstr>Zkus doplnit tabulku</vt:lpstr>
      <vt:lpstr>Zdroj: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VY_32_INOVACE_BRTS_C3_05  Vzdělávací oblast: Matematika a její aplikace Vzdělávací obor: Matematika a její aplikace  Tématický okruh: Číslo a početní operace  Téma:  3. ročník</dc:title>
  <dc:creator>OEM</dc:creator>
  <cp:lastModifiedBy>OEM</cp:lastModifiedBy>
  <cp:revision>18</cp:revision>
  <dcterms:created xsi:type="dcterms:W3CDTF">2012-05-27T19:40:49Z</dcterms:created>
  <dcterms:modified xsi:type="dcterms:W3CDTF">2012-06-17T10:42:08Z</dcterms:modified>
</cp:coreProperties>
</file>