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sldIdLst>
    <p:sldId id="257" r:id="rId2"/>
    <p:sldId id="261" r:id="rId3"/>
    <p:sldId id="258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Rg st="1" end="6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AF9A4-5AC7-442B-A37A-2D4B54F79B96}" type="datetimeFigureOut">
              <a:rPr lang="cs-CZ" smtClean="0"/>
              <a:pPr/>
              <a:t>17.6.2012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6CAE03-655E-449B-9ED2-6C19658BFDD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3346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Autor: Mgr. Václava Bartošková, říjen 2011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3ED24-EF23-4911-BCC8-3BA94A22EB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44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Autor: Mgr. Václava Bartošková, říjen 2011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D0136-093B-4626-94E9-74016DD75E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412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Autor: Mgr. Václava Bartošková, říjen 2011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0671C-8CE9-4DAC-B8C5-41B2C1561A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705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Autor: Mgr. Václava Bartošková, říjen 2011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060A2-47DE-49BD-8CDC-9B16FFF71B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292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Autor: Mgr. Václava Bartošková, říjen 2011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5A76C-336A-45A1-BFE5-FA790623A8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584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Autor: Mgr. Václava Bartošková, říjen 2011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D43E5-20F1-4BBA-9812-B3BF6118E7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46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Autor: Mgr. Václava Bartošková, říjen 2011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E3FEE-59FE-42BA-A02B-53EE1C29B5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535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Autor: Mgr. Václava Bartošková, říjen 2011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88526-8E8C-49A5-8CC8-4ED2DBBB6C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350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Autor: Mgr. Václava Bartošková, říjen 2011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E8B00-5308-45F6-BF44-7C46D97A9D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96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Autor: Mgr. Václava Bartošková, říjen 2011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5D84A-608B-4571-84E4-124D94FAE5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904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Autor: Mgr. Václava Bartošková, říjen 2011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74D10-853A-4F66-A773-93B5DF3AC2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231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Klepnutím lze upravit styly předlohy textu.</a:t>
            </a:r>
          </a:p>
          <a:p>
            <a:pPr lvl="1"/>
            <a:r>
              <a:rPr lang="en-US" smtClean="0"/>
              <a:t>Druhá úroveň</a:t>
            </a:r>
          </a:p>
          <a:p>
            <a:pPr lvl="2"/>
            <a:r>
              <a:rPr lang="en-US" smtClean="0"/>
              <a:t>Třetí úroveň</a:t>
            </a:r>
          </a:p>
          <a:p>
            <a:pPr lvl="3"/>
            <a:r>
              <a:rPr lang="en-US" smtClean="0"/>
              <a:t>Čtvrtá úroveň</a:t>
            </a:r>
          </a:p>
          <a:p>
            <a:pPr lvl="4"/>
            <a:r>
              <a:rPr lang="en-US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>
                <a:latin typeface="Times New Roman" pitchFamily="18" charset="-1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>
                <a:latin typeface="Times New Roman" pitchFamily="18" charset="-18"/>
              </a:defRPr>
            </a:lvl1pPr>
          </a:lstStyle>
          <a:p>
            <a:pPr>
              <a:defRPr/>
            </a:pPr>
            <a:r>
              <a:rPr lang="en-US" smtClean="0"/>
              <a:t>Autor: Mgr. Václava Bartošková, říjen 2011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>
                <a:latin typeface="Times New Roman" pitchFamily="18" charset="-18"/>
              </a:defRPr>
            </a:lvl1pPr>
          </a:lstStyle>
          <a:p>
            <a:pPr>
              <a:defRPr/>
            </a:pPr>
            <a:fld id="{A685C2B0-D3B3-4275-8586-820E68F8A8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-1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-1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-1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-1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-1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-1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-1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-1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/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_0</a:t>
            </a:r>
            <a:r>
              <a:rPr lang="cs-CZ" sz="1800" dirty="0"/>
              <a:t>1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1800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1800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 </a:t>
            </a:r>
            <a:r>
              <a:rPr lang="cs-CZ" sz="1800" dirty="0" smtClean="0">
                <a:solidFill>
                  <a:srgbClr val="FF0066"/>
                </a:solidFill>
              </a:rPr>
              <a:t>Tematický </a:t>
            </a:r>
            <a:r>
              <a:rPr lang="cs-CZ" sz="1800" dirty="0" smtClean="0">
                <a:solidFill>
                  <a:srgbClr val="FF0066"/>
                </a:solidFill>
              </a:rPr>
              <a:t>okruh</a:t>
            </a:r>
            <a:r>
              <a:rPr lang="cs-CZ" sz="1800" dirty="0" smtClean="0">
                <a:solidFill>
                  <a:srgbClr val="FF0066"/>
                </a:solidFill>
              </a:rPr>
              <a:t>: Číslo </a:t>
            </a:r>
            <a:r>
              <a:rPr lang="cs-CZ" sz="1800" dirty="0" smtClean="0">
                <a:solidFill>
                  <a:srgbClr val="FF0066"/>
                </a:solidFill>
              </a:rPr>
              <a:t>a početní operace</a:t>
            </a:r>
            <a:br>
              <a:rPr lang="cs-CZ" sz="1800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/>
            </a:r>
            <a:br>
              <a:rPr lang="cs-CZ" sz="1800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400" b="1" dirty="0" smtClean="0"/>
              <a:t>NÁSOBENÍ </a:t>
            </a:r>
            <a:r>
              <a:rPr lang="cs-CZ" sz="2400" b="1" dirty="0" smtClean="0"/>
              <a:t>Č. </a:t>
            </a:r>
            <a:r>
              <a:rPr lang="cs-CZ" sz="2400" b="1" dirty="0" smtClean="0"/>
              <a:t>6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cs-CZ" sz="2000" dirty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2627784" y="6237312"/>
            <a:ext cx="4040088" cy="457200"/>
          </a:xfrm>
        </p:spPr>
        <p:txBody>
          <a:bodyPr/>
          <a:lstStyle/>
          <a:p>
            <a:pPr>
              <a:defRPr/>
            </a:pPr>
            <a:r>
              <a:rPr lang="en-US" dirty="0" err="1" smtClean="0"/>
              <a:t>Autor</a:t>
            </a:r>
            <a:r>
              <a:rPr lang="en-US" dirty="0" smtClean="0"/>
              <a:t>: Mgr. </a:t>
            </a:r>
            <a:r>
              <a:rPr lang="en-US" dirty="0" err="1" smtClean="0"/>
              <a:t>Václava</a:t>
            </a:r>
            <a:r>
              <a:rPr lang="en-US" dirty="0" smtClean="0"/>
              <a:t> </a:t>
            </a:r>
            <a:r>
              <a:rPr lang="en-US" dirty="0" err="1" smtClean="0"/>
              <a:t>Bartošková</a:t>
            </a:r>
            <a:r>
              <a:rPr lang="en-US" dirty="0" smtClean="0"/>
              <a:t>, </a:t>
            </a:r>
            <a:r>
              <a:rPr lang="en-US" dirty="0" err="1" smtClean="0"/>
              <a:t>říjen</a:t>
            </a:r>
            <a:r>
              <a:rPr lang="en-US" dirty="0" smtClean="0"/>
              <a:t> 2011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Vypočítej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  3 . 6 =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  2 . 6 =</a:t>
            </a:r>
          </a:p>
          <a:p>
            <a:pPr marL="0" indent="0">
              <a:buNone/>
            </a:pPr>
            <a:r>
              <a:rPr lang="cs-CZ" dirty="0" smtClean="0"/>
              <a:t>  6 . 6 =</a:t>
            </a:r>
          </a:p>
          <a:p>
            <a:pPr marL="0" indent="0">
              <a:buNone/>
            </a:pPr>
            <a:r>
              <a:rPr lang="cs-CZ" dirty="0" smtClean="0"/>
              <a:t>  4 . 6 =</a:t>
            </a:r>
          </a:p>
          <a:p>
            <a:pPr marL="0" indent="0">
              <a:buNone/>
            </a:pPr>
            <a:r>
              <a:rPr lang="cs-CZ" dirty="0" smtClean="0"/>
              <a:t>10 . 6 =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4294967295"/>
          </p:nvPr>
        </p:nvSpPr>
        <p:spPr>
          <a:xfrm>
            <a:off x="4283968" y="2060848"/>
            <a:ext cx="1508125" cy="2960688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5 . 6 = </a:t>
            </a:r>
          </a:p>
          <a:p>
            <a:pPr marL="0" indent="0">
              <a:buNone/>
            </a:pPr>
            <a:r>
              <a:rPr lang="cs-CZ" dirty="0" smtClean="0"/>
              <a:t>7 </a:t>
            </a:r>
            <a:r>
              <a:rPr lang="cs-CZ" dirty="0"/>
              <a:t>. 6 </a:t>
            </a:r>
            <a:r>
              <a:rPr lang="cs-CZ" dirty="0" smtClean="0"/>
              <a:t>=</a:t>
            </a:r>
          </a:p>
          <a:p>
            <a:pPr marL="0" indent="0">
              <a:buNone/>
            </a:pPr>
            <a:r>
              <a:rPr lang="cs-CZ" dirty="0" smtClean="0"/>
              <a:t>1 </a:t>
            </a:r>
            <a:r>
              <a:rPr lang="cs-CZ" dirty="0"/>
              <a:t>. 6 =</a:t>
            </a:r>
          </a:p>
          <a:p>
            <a:pPr marL="0" indent="0">
              <a:buNone/>
            </a:pPr>
            <a:r>
              <a:rPr lang="cs-CZ" dirty="0"/>
              <a:t>9</a:t>
            </a:r>
            <a:r>
              <a:rPr lang="cs-CZ" dirty="0" smtClean="0"/>
              <a:t> </a:t>
            </a:r>
            <a:r>
              <a:rPr lang="cs-CZ" dirty="0"/>
              <a:t>. 6 </a:t>
            </a:r>
            <a:r>
              <a:rPr lang="cs-CZ" dirty="0" smtClean="0"/>
              <a:t>=</a:t>
            </a:r>
          </a:p>
          <a:p>
            <a:pPr marL="0" indent="0">
              <a:buNone/>
            </a:pPr>
            <a:r>
              <a:rPr lang="cs-CZ" dirty="0" smtClean="0"/>
              <a:t>8 </a:t>
            </a:r>
            <a:r>
              <a:rPr lang="cs-CZ" dirty="0"/>
              <a:t>. 6 =</a:t>
            </a:r>
          </a:p>
          <a:p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2212779" y="1926726"/>
            <a:ext cx="1093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C00000"/>
                </a:solidFill>
              </a:rPr>
              <a:t>18</a:t>
            </a:r>
            <a:endParaRPr lang="cs-CZ" sz="3200" dirty="0">
              <a:solidFill>
                <a:srgbClr val="C00000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2164226" y="2537321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C00000"/>
                </a:solidFill>
              </a:rPr>
              <a:t>12</a:t>
            </a:r>
            <a:endParaRPr lang="cs-CZ" sz="3200" dirty="0">
              <a:solidFill>
                <a:srgbClr val="C00000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2164226" y="3159406"/>
            <a:ext cx="1093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C00000"/>
                </a:solidFill>
              </a:rPr>
              <a:t>36</a:t>
            </a:r>
            <a:endParaRPr lang="cs-CZ" sz="3200" dirty="0">
              <a:solidFill>
                <a:srgbClr val="C00000"/>
              </a:solidFill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2164226" y="3738588"/>
            <a:ext cx="1093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C00000"/>
                </a:solidFill>
              </a:rPr>
              <a:t>24</a:t>
            </a:r>
            <a:endParaRPr lang="cs-CZ" sz="3200" dirty="0">
              <a:solidFill>
                <a:srgbClr val="C00000"/>
              </a:solidFill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2132912" y="4323363"/>
            <a:ext cx="1093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C00000"/>
                </a:solidFill>
              </a:rPr>
              <a:t>60</a:t>
            </a:r>
            <a:endParaRPr lang="cs-CZ" sz="3200" dirty="0">
              <a:solidFill>
                <a:srgbClr val="C00000"/>
              </a:solidFill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5619495" y="1953742"/>
            <a:ext cx="1093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C00000"/>
                </a:solidFill>
              </a:rPr>
              <a:t>30</a:t>
            </a:r>
            <a:endParaRPr lang="cs-CZ" sz="3200" dirty="0">
              <a:solidFill>
                <a:srgbClr val="C00000"/>
              </a:solidFill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5619495" y="2589391"/>
            <a:ext cx="1093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C00000"/>
                </a:solidFill>
              </a:rPr>
              <a:t>42</a:t>
            </a:r>
            <a:endParaRPr lang="cs-CZ" sz="3200" dirty="0">
              <a:solidFill>
                <a:srgbClr val="C00000"/>
              </a:solidFill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5624431" y="3207206"/>
            <a:ext cx="1093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C00000"/>
                </a:solidFill>
              </a:rPr>
              <a:t>6</a:t>
            </a:r>
            <a:endParaRPr lang="cs-CZ" sz="3200" dirty="0">
              <a:solidFill>
                <a:srgbClr val="C00000"/>
              </a:solidFill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5652120" y="3791837"/>
            <a:ext cx="1093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C00000"/>
                </a:solidFill>
              </a:rPr>
              <a:t>54</a:t>
            </a:r>
            <a:endParaRPr lang="cs-CZ" sz="3200" dirty="0">
              <a:solidFill>
                <a:srgbClr val="C00000"/>
              </a:solidFill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5624431" y="4395619"/>
            <a:ext cx="1093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C00000"/>
                </a:solidFill>
              </a:rPr>
              <a:t>48</a:t>
            </a:r>
            <a:endParaRPr lang="cs-CZ" sz="3200" dirty="0">
              <a:solidFill>
                <a:srgbClr val="C00000"/>
              </a:solidFill>
            </a:endParaRPr>
          </a:p>
        </p:txBody>
      </p:sp>
      <p:pic>
        <p:nvPicPr>
          <p:cNvPr id="1029" name="Picture 5" descr="C:\Documents and Settings\spravce\Local Settings\Temporary Internet Files\Content.IE5\WASZWDMK\MM900356716[1]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3857628"/>
            <a:ext cx="2409835" cy="24098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6658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Přiřaď výsledky k příkladům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7 . 6 =		9 . 6 =		4 . 6 =</a:t>
            </a:r>
          </a:p>
          <a:p>
            <a:pPr marL="0" indent="0">
              <a:buNone/>
            </a:pPr>
            <a:r>
              <a:rPr lang="cs-CZ" dirty="0" smtClean="0"/>
              <a:t>5 . 6 =		3 . 6 =		6 . 6 =</a:t>
            </a:r>
          </a:p>
          <a:p>
            <a:pPr marL="0" indent="0">
              <a:buNone/>
            </a:pPr>
            <a:r>
              <a:rPr lang="cs-CZ" dirty="0" smtClean="0"/>
              <a:t>1 . 6 =		8 . 6 =		2 . 6 =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601572" y="4916133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chemeClr val="accent2">
                    <a:lumMod val="75000"/>
                  </a:schemeClr>
                </a:solidFill>
              </a:rPr>
              <a:t>24</a:t>
            </a:r>
            <a:endParaRPr lang="cs-CZ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907704" y="4847505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chemeClr val="accent2">
                    <a:lumMod val="75000"/>
                  </a:schemeClr>
                </a:solidFill>
              </a:rPr>
              <a:t>6</a:t>
            </a:r>
            <a:endParaRPr lang="cs-CZ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399166" y="5861342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chemeClr val="accent2">
                    <a:lumMod val="75000"/>
                  </a:schemeClr>
                </a:solidFill>
              </a:rPr>
              <a:t>36</a:t>
            </a:r>
            <a:endParaRPr lang="cs-CZ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1907704" y="5831497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chemeClr val="accent2">
                    <a:lumMod val="75000"/>
                  </a:schemeClr>
                </a:solidFill>
              </a:rPr>
              <a:t>54</a:t>
            </a:r>
            <a:endParaRPr lang="cs-CZ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3599892" y="605950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chemeClr val="accent2">
                    <a:lumMod val="75000"/>
                  </a:schemeClr>
                </a:solidFill>
              </a:rPr>
              <a:t>12</a:t>
            </a:r>
            <a:endParaRPr lang="cs-CZ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6552220" y="4725659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chemeClr val="accent2">
                    <a:lumMod val="75000"/>
                  </a:schemeClr>
                </a:solidFill>
              </a:rPr>
              <a:t>48</a:t>
            </a:r>
            <a:endParaRPr lang="cs-CZ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5148064" y="5779531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chemeClr val="accent2">
                    <a:lumMod val="75000"/>
                  </a:schemeClr>
                </a:solidFill>
              </a:rPr>
              <a:t>30</a:t>
            </a:r>
            <a:endParaRPr lang="cs-CZ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6876256" y="5767119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chemeClr val="accent2">
                    <a:lumMod val="75000"/>
                  </a:schemeClr>
                </a:solidFill>
              </a:rPr>
              <a:t>42</a:t>
            </a:r>
            <a:endParaRPr lang="cs-CZ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275856" y="4731543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chemeClr val="accent2">
                    <a:lumMod val="75000"/>
                  </a:schemeClr>
                </a:solidFill>
              </a:rPr>
              <a:t>18</a:t>
            </a:r>
            <a:endParaRPr lang="cs-CZ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1" name="Picture 3" descr="C:\Documents and Settings\spravce\Local Settings\Temporary Internet Files\Content.IE5\GABU5S0K\MM900283627[1]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3286124"/>
            <a:ext cx="1710178" cy="30341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671511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4394E-6 L -0.55504 -0.551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60" y="-275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07031E-6 L -0.37812 -0.4720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6" y="-236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66327E-6 L -0.01979 -0.238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-119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85014E-6 L 0.29531 -0.5497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7" y="-274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20259E-7 L 0.13767 -0.3057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5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92229E-6 L -0.22049 -0.231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-11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84089E-6 L 0.72951 -0.4375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6" y="-218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22942E-6 L 0.75174 -0.4912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87" y="-245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6.47549E-7 L 0.39375 -0.4153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207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Vyřeš slovní úlohu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772816"/>
            <a:ext cx="7774632" cy="1296144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Marek koupil 6 nanuků. Cena jednoho byla </a:t>
            </a:r>
          </a:p>
          <a:p>
            <a:pPr marL="0" indent="0">
              <a:buNone/>
            </a:pPr>
            <a:r>
              <a:rPr lang="cs-CZ" dirty="0" smtClean="0"/>
              <a:t>4 Kč. Kolik korun zaplatil Marek za nanuky?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611560" y="3284984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1 nanuk ………………. 4 Kč</a:t>
            </a:r>
          </a:p>
          <a:p>
            <a:r>
              <a:rPr lang="cs-CZ" dirty="0" smtClean="0"/>
              <a:t>6 nanuků ……………... ?</a:t>
            </a:r>
            <a:endParaRPr lang="cs-CZ" dirty="0"/>
          </a:p>
        </p:txBody>
      </p:sp>
      <p:cxnSp>
        <p:nvCxnSpPr>
          <p:cNvPr id="7" name="Přímá spojnice 6"/>
          <p:cNvCxnSpPr/>
          <p:nvPr/>
        </p:nvCxnSpPr>
        <p:spPr bwMode="auto">
          <a:xfrm>
            <a:off x="611560" y="4143553"/>
            <a:ext cx="367240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TextovéPole 7"/>
          <p:cNvSpPr txBox="1"/>
          <p:nvPr/>
        </p:nvSpPr>
        <p:spPr>
          <a:xfrm>
            <a:off x="611560" y="4509120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Výpočet:</a:t>
            </a:r>
          </a:p>
          <a:p>
            <a:r>
              <a:rPr lang="cs-CZ" dirty="0" smtClean="0"/>
              <a:t>4 . 6 = 24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604415" y="5517232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Odpověď:</a:t>
            </a:r>
          </a:p>
          <a:p>
            <a:r>
              <a:rPr lang="cs-CZ" dirty="0" smtClean="0"/>
              <a:t>Marek zaplatil za 6 nanuků 24 Kč.</a:t>
            </a:r>
            <a:endParaRPr lang="cs-CZ" dirty="0"/>
          </a:p>
        </p:txBody>
      </p:sp>
      <p:pic>
        <p:nvPicPr>
          <p:cNvPr id="3077" name="Picture 5" descr="C:\Documents and Settings\spravce\Local Settings\Temporary Internet Files\Content.IE5\O7TA0J86\MC900199239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04900">
            <a:off x="6582410" y="3475436"/>
            <a:ext cx="1179125" cy="26377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36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Doplň tabulku</a:t>
            </a:r>
            <a:endParaRPr lang="cs-CZ" dirty="0"/>
          </a:p>
        </p:txBody>
      </p:sp>
      <p:graphicFrame>
        <p:nvGraphicFramePr>
          <p:cNvPr id="8" name="Zástupný symbol pro obsah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6505544"/>
              </p:ext>
            </p:extLst>
          </p:nvPr>
        </p:nvGraphicFramePr>
        <p:xfrm>
          <a:off x="323528" y="1981200"/>
          <a:ext cx="8424936" cy="1879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3117"/>
                <a:gridCol w="1053117"/>
                <a:gridCol w="1053117"/>
                <a:gridCol w="1053117"/>
                <a:gridCol w="1053117"/>
                <a:gridCol w="1053117"/>
                <a:gridCol w="1053117"/>
                <a:gridCol w="1053117"/>
              </a:tblGrid>
              <a:tr h="626616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7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9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  <a:tr h="626616">
                <a:tc>
                  <a:txBody>
                    <a:bodyPr/>
                    <a:lstStyle/>
                    <a:p>
                      <a:r>
                        <a:rPr lang="cs-CZ" dirty="0" smtClean="0"/>
                        <a:t>6krát</a:t>
                      </a:r>
                      <a:r>
                        <a:rPr lang="cs-CZ" baseline="0" dirty="0" smtClean="0"/>
                        <a:t> víc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626616">
                <a:tc>
                  <a:txBody>
                    <a:bodyPr/>
                    <a:lstStyle/>
                    <a:p>
                      <a:r>
                        <a:rPr lang="cs-CZ" dirty="0" smtClean="0"/>
                        <a:t>3krát víc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ovéPole 9"/>
          <p:cNvSpPr txBox="1"/>
          <p:nvPr/>
        </p:nvSpPr>
        <p:spPr>
          <a:xfrm>
            <a:off x="1523495" y="263691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48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2557552" y="266937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30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3542334" y="2670077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42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4636548" y="2660278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18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5521109" y="267342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54</a:t>
            </a:r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6718199" y="2636911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36</a:t>
            </a:r>
            <a:endParaRPr lang="cs-CZ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7831331" y="2670077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24</a:t>
            </a:r>
            <a:endParaRPr lang="cs-CZ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1403648" y="3278807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24</a:t>
            </a:r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2560803" y="332047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15</a:t>
            </a:r>
            <a:endParaRPr lang="cs-CZ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3542334" y="332547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21</a:t>
            </a:r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4636548" y="332954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21" name="TextovéPole 20"/>
          <p:cNvSpPr txBox="1"/>
          <p:nvPr/>
        </p:nvSpPr>
        <p:spPr>
          <a:xfrm>
            <a:off x="5652120" y="3320475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27</a:t>
            </a:r>
            <a:endParaRPr lang="cs-CZ" dirty="0"/>
          </a:p>
        </p:txBody>
      </p:sp>
      <p:sp>
        <p:nvSpPr>
          <p:cNvPr id="22" name="TextovéPole 21"/>
          <p:cNvSpPr txBox="1"/>
          <p:nvPr/>
        </p:nvSpPr>
        <p:spPr>
          <a:xfrm>
            <a:off x="6739116" y="328287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18</a:t>
            </a:r>
            <a:endParaRPr lang="cs-CZ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7838227" y="3311271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12</a:t>
            </a:r>
            <a:endParaRPr lang="cs-CZ" dirty="0"/>
          </a:p>
        </p:txBody>
      </p:sp>
      <p:pic>
        <p:nvPicPr>
          <p:cNvPr id="4099" name="Picture 3" descr="C:\Documents and Settings\spravce\Local Settings\Temporary Internet Files\Content.IE5\EWMZ2BM6\MM900356796[1]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929066"/>
            <a:ext cx="2743212" cy="27432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009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2800" dirty="0" smtClean="0"/>
              <a:t>Zdroj: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42910" y="1428736"/>
            <a:ext cx="7772400" cy="4114800"/>
          </a:xfrm>
        </p:spPr>
        <p:txBody>
          <a:bodyPr/>
          <a:lstStyle/>
          <a:p>
            <a:pPr>
              <a:buNone/>
            </a:pPr>
            <a:r>
              <a:rPr lang="cs-CZ" sz="2400" dirty="0" smtClean="0"/>
              <a:t>Galerie programu PowerPoint</a:t>
            </a:r>
            <a:endParaRPr lang="cs-CZ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72452" cy="582594"/>
          </a:xfrm>
        </p:spPr>
        <p:txBody>
          <a:bodyPr/>
          <a:lstStyle/>
          <a:p>
            <a:r>
              <a:rPr lang="cs-CZ" sz="3200" dirty="0" smtClean="0"/>
              <a:t>Pracovní list</a:t>
            </a:r>
            <a:endParaRPr lang="cs-CZ" sz="3200" dirty="0"/>
          </a:p>
        </p:txBody>
      </p:sp>
      <p:sp>
        <p:nvSpPr>
          <p:cNvPr id="7" name="Zástupný symbol pro obsah 6"/>
          <p:cNvSpPr>
            <a:spLocks noGrp="1"/>
          </p:cNvSpPr>
          <p:nvPr>
            <p:ph sz="half" idx="2"/>
          </p:nvPr>
        </p:nvSpPr>
        <p:spPr>
          <a:xfrm>
            <a:off x="214282" y="571480"/>
            <a:ext cx="3714776" cy="3429024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1.</a:t>
            </a:r>
          </a:p>
          <a:p>
            <a:pPr marL="0" indent="0">
              <a:buNone/>
            </a:pPr>
            <a:r>
              <a:rPr lang="cs-CZ" sz="2000" dirty="0" smtClean="0"/>
              <a:t>3 . 6 =		5 . 6 = </a:t>
            </a:r>
          </a:p>
          <a:p>
            <a:pPr marL="0" indent="0">
              <a:buNone/>
            </a:pPr>
            <a:r>
              <a:rPr lang="cs-CZ" sz="2000" dirty="0" smtClean="0"/>
              <a:t>7 . 6 =		1 . 6 =</a:t>
            </a:r>
          </a:p>
          <a:p>
            <a:pPr marL="0" indent="0">
              <a:buNone/>
            </a:pPr>
            <a:r>
              <a:rPr lang="cs-CZ" sz="2000" dirty="0" smtClean="0"/>
              <a:t>9 . 6 =		8 . 6 =</a:t>
            </a:r>
          </a:p>
          <a:p>
            <a:pPr marL="0" indent="0">
              <a:buNone/>
            </a:pPr>
            <a:r>
              <a:rPr lang="cs-CZ" sz="2000" dirty="0" smtClean="0"/>
              <a:t>  2 . 6 =  		</a:t>
            </a:r>
            <a:r>
              <a:rPr lang="cs-CZ" sz="2000" dirty="0" err="1" smtClean="0"/>
              <a:t>6</a:t>
            </a:r>
            <a:r>
              <a:rPr lang="cs-CZ" sz="2000" dirty="0" smtClean="0"/>
              <a:t> . 6 =</a:t>
            </a:r>
          </a:p>
          <a:p>
            <a:pPr marL="0" indent="0">
              <a:buNone/>
            </a:pPr>
            <a:r>
              <a:rPr lang="cs-CZ" sz="2000" dirty="0" smtClean="0"/>
              <a:t>  4 . 6 =		10 . 6 =</a:t>
            </a:r>
          </a:p>
          <a:p>
            <a:pPr>
              <a:buNone/>
            </a:pPr>
            <a:r>
              <a:rPr lang="cs-CZ" dirty="0" smtClean="0"/>
              <a:t>2.</a:t>
            </a:r>
          </a:p>
          <a:p>
            <a:pPr marL="0" indent="0">
              <a:buNone/>
            </a:pPr>
            <a:r>
              <a:rPr lang="cs-CZ" sz="2000" dirty="0" smtClean="0"/>
              <a:t> 7 . 6 =	       9 . 6 =	4 . 6 =</a:t>
            </a:r>
          </a:p>
          <a:p>
            <a:pPr marL="0" indent="0">
              <a:buNone/>
            </a:pPr>
            <a:r>
              <a:rPr lang="cs-CZ" sz="2000" dirty="0" smtClean="0"/>
              <a:t>5 . 6 =	       3 . 6 =	</a:t>
            </a:r>
            <a:r>
              <a:rPr lang="cs-CZ" sz="2000" dirty="0" err="1" smtClean="0"/>
              <a:t>6</a:t>
            </a:r>
            <a:r>
              <a:rPr lang="cs-CZ" sz="2000" dirty="0" smtClean="0"/>
              <a:t> . 6 =</a:t>
            </a:r>
          </a:p>
          <a:p>
            <a:pPr marL="0" indent="0">
              <a:buNone/>
            </a:pPr>
            <a:r>
              <a:rPr lang="cs-CZ" sz="2000" dirty="0" smtClean="0"/>
              <a:t>1 . 6 =	       8 . 6 =	2 . 6 =</a:t>
            </a:r>
          </a:p>
          <a:p>
            <a:pPr marL="0" indent="0">
              <a:buNone/>
            </a:pPr>
            <a:endParaRPr lang="cs-CZ" sz="2000" dirty="0" smtClean="0"/>
          </a:p>
          <a:p>
            <a:pPr marL="0" indent="0">
              <a:buNone/>
            </a:pPr>
            <a:r>
              <a:rPr lang="cs-CZ" sz="2000" dirty="0" smtClean="0"/>
              <a:t>4.</a:t>
            </a:r>
            <a:endParaRPr lang="cs-CZ" sz="2000" dirty="0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4"/>
          </p:nvPr>
        </p:nvSpPr>
        <p:spPr>
          <a:xfrm>
            <a:off x="4500562" y="1285860"/>
            <a:ext cx="4041775" cy="3951288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3.</a:t>
            </a:r>
          </a:p>
          <a:p>
            <a:pPr marL="0" indent="0">
              <a:buNone/>
            </a:pPr>
            <a:r>
              <a:rPr lang="cs-CZ" sz="2000" dirty="0" smtClean="0"/>
              <a:t>Marek koupil 6 nanuků. Cena jednoho byla 4 Kč. Kolik korun zaplatil Marek za nanuky?</a:t>
            </a:r>
          </a:p>
          <a:p>
            <a:pPr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Autor: Mgr. Václava Bartošková, říjen 2011</a:t>
            </a:r>
            <a:endParaRPr lang="en-US"/>
          </a:p>
        </p:txBody>
      </p:sp>
      <p:graphicFrame>
        <p:nvGraphicFramePr>
          <p:cNvPr id="10" name="Tabulka 9"/>
          <p:cNvGraphicFramePr>
            <a:graphicFrameLocks noGrp="1"/>
          </p:cNvGraphicFramePr>
          <p:nvPr/>
        </p:nvGraphicFramePr>
        <p:xfrm>
          <a:off x="928662" y="4929198"/>
          <a:ext cx="6453192" cy="11125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sx="1000" sy="1000" algn="ctr" rotWithShape="0">
                    <a:srgbClr val="000000"/>
                  </a:outerShdw>
                </a:effectLst>
                <a:tableStyleId>{5C22544A-7EE6-4342-B048-85BDC9FD1C3A}</a:tableStyleId>
              </a:tblPr>
              <a:tblGrid>
                <a:gridCol w="1071572"/>
                <a:gridCol w="714380"/>
                <a:gridCol w="633995"/>
                <a:gridCol w="806649"/>
                <a:gridCol w="806649"/>
                <a:gridCol w="806649"/>
                <a:gridCol w="806649"/>
                <a:gridCol w="806649"/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8</a:t>
                      </a:r>
                      <a:endParaRPr lang="cs-CZ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5</a:t>
                      </a:r>
                      <a:endParaRPr lang="cs-CZ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7</a:t>
                      </a:r>
                      <a:endParaRPr lang="cs-CZ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cs-CZ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9</a:t>
                      </a:r>
                      <a:endParaRPr lang="cs-CZ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6</a:t>
                      </a:r>
                      <a:endParaRPr lang="cs-CZ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cs-CZ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6krát víc</a:t>
                      </a:r>
                      <a:endParaRPr lang="cs-CZ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3krát víc</a:t>
                      </a:r>
                      <a:endParaRPr lang="cs-CZ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Motiv systém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ystému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1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18"/>
          </a:defRPr>
        </a:defPPr>
      </a:lstStyle>
    </a:lnDef>
  </a:objectDefaults>
  <a:extraClrSchemeLst>
    <a:extraClrScheme>
      <a:clrScheme name="Motiv systému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ystému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tiv systému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ystému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ystému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ystému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ystému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208</Words>
  <Application>Microsoft Office PowerPoint</Application>
  <PresentationFormat>Předvádění na obrazovce (4:3)</PresentationFormat>
  <Paragraphs>98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    VY_32_INOVACE_BRTS_M3_01  Vzdělávací oblast: Matematika a její aplikace Vzdělávací obor: Matematika a její aplikace  Tematický okruh: Číslo a početní operace  Téma: NÁSOBENÍ Č. 6 3. ročník   </vt:lpstr>
      <vt:lpstr>Vypočítej</vt:lpstr>
      <vt:lpstr>Přiřaď výsledky k příkladům</vt:lpstr>
      <vt:lpstr>Vyřeš slovní úlohu</vt:lpstr>
      <vt:lpstr>Doplň tabulku</vt:lpstr>
      <vt:lpstr>Zdroj:</vt:lpstr>
      <vt:lpstr>Pracovní list</vt:lpstr>
    </vt:vector>
  </TitlesOfParts>
  <Company>TERIS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Bez nadpisu</dc:title>
  <dc:creator>Jaroslav Jícha</dc:creator>
  <cp:lastModifiedBy>OEM</cp:lastModifiedBy>
  <cp:revision>70</cp:revision>
  <dcterms:created xsi:type="dcterms:W3CDTF">2011-06-21T16:45:16Z</dcterms:created>
  <dcterms:modified xsi:type="dcterms:W3CDTF">2012-06-17T10:24:40Z</dcterms:modified>
</cp:coreProperties>
</file>