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D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7519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5936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4460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7352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1406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5536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3755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288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6611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8948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3104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D2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610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1" descr="OPVK_hor_zakladni_logolink_RGB_c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337" y="188640"/>
            <a:ext cx="7200800" cy="14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0417" y="2564904"/>
            <a:ext cx="7846640" cy="1130474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_32_INOVACE_</a:t>
            </a:r>
            <a:r>
              <a:rPr lang="cs-CZ" sz="1800" dirty="0" smtClean="0"/>
              <a:t>BRTS_M3</a:t>
            </a:r>
            <a:r>
              <a:rPr lang="en-US" sz="1800" dirty="0" smtClean="0"/>
              <a:t>_</a:t>
            </a:r>
            <a:r>
              <a:rPr lang="cs-CZ" sz="1800" dirty="0" smtClean="0"/>
              <a:t>16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2700" b="1" dirty="0" smtClean="0">
                <a:solidFill>
                  <a:srgbClr val="FF0066"/>
                </a:solidFill>
              </a:rPr>
              <a:t>Vzdělávací oblast: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Vzdělávací obor: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 </a:t>
            </a:r>
            <a:r>
              <a:rPr lang="cs-CZ" sz="2700" b="1" dirty="0" smtClean="0">
                <a:solidFill>
                  <a:srgbClr val="FF0066"/>
                </a:solidFill>
              </a:rPr>
              <a:t>Tematický </a:t>
            </a:r>
            <a:r>
              <a:rPr lang="cs-CZ" sz="2700" b="1" dirty="0" smtClean="0">
                <a:solidFill>
                  <a:srgbClr val="FF0066"/>
                </a:solidFill>
              </a:rPr>
              <a:t>okruh: Číslo a početní operace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/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Téma: </a:t>
            </a:r>
            <a:r>
              <a:rPr lang="cs-CZ" sz="2200" b="1" dirty="0" smtClean="0"/>
              <a:t>Orientace v číselné řadě, na číselné ose 0 – 1 000</a:t>
            </a:r>
            <a:r>
              <a:rPr lang="cs-CZ" sz="1800" dirty="0" smtClean="0">
                <a:solidFill>
                  <a:srgbClr val="FF0066"/>
                </a:solidFill>
              </a:rPr>
              <a:t/>
            </a:r>
            <a:br>
              <a:rPr lang="cs-CZ" sz="1800" dirty="0" smtClean="0">
                <a:solidFill>
                  <a:srgbClr val="FF0066"/>
                </a:solidFill>
              </a:rPr>
            </a:br>
            <a:r>
              <a:rPr lang="cs-CZ" sz="2000" dirty="0" smtClean="0"/>
              <a:t>3</a:t>
            </a:r>
            <a:r>
              <a:rPr lang="en-US" sz="2000" dirty="0" smtClean="0"/>
              <a:t>. </a:t>
            </a:r>
            <a:r>
              <a:rPr lang="en-US" sz="2000" dirty="0" err="1" smtClean="0"/>
              <a:t>ročník</a:t>
            </a:r>
            <a:r>
              <a:rPr lang="en-US" sz="2000" dirty="0" smtClean="0"/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pic>
        <p:nvPicPr>
          <p:cNvPr id="6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581128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6096000"/>
            <a:ext cx="6400800" cy="762000"/>
          </a:xfrm>
        </p:spPr>
        <p:txBody>
          <a:bodyPr>
            <a:norm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Autor</a:t>
            </a:r>
            <a:r>
              <a:rPr lang="en-US" sz="1600" dirty="0" smtClean="0">
                <a:solidFill>
                  <a:schemeClr val="tx1"/>
                </a:solidFill>
              </a:rPr>
              <a:t>: Mgr. </a:t>
            </a:r>
            <a:r>
              <a:rPr lang="cs-CZ" sz="1600" dirty="0" smtClean="0">
                <a:solidFill>
                  <a:schemeClr val="tx1"/>
                </a:solidFill>
              </a:rPr>
              <a:t>Václava Bartošková, květen– 2012 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32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Zapiš čísla znázorněná na číselné ose</a:t>
            </a:r>
            <a:endParaRPr lang="cs-CZ" dirty="0"/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6512" y="2232863"/>
            <a:ext cx="8702201" cy="1024102"/>
            <a:chOff x="510" y="4500"/>
            <a:chExt cx="10800" cy="900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510" y="4500"/>
              <a:ext cx="10633" cy="900"/>
              <a:chOff x="900" y="2700"/>
              <a:chExt cx="10633" cy="900"/>
            </a:xfrm>
          </p:grpSpPr>
          <p:grpSp>
            <p:nvGrpSpPr>
              <p:cNvPr id="8" name="Group 4"/>
              <p:cNvGrpSpPr>
                <a:grpSpLocks/>
              </p:cNvGrpSpPr>
              <p:nvPr/>
            </p:nvGrpSpPr>
            <p:grpSpPr bwMode="auto">
              <a:xfrm>
                <a:off x="10800" y="2700"/>
                <a:ext cx="707" cy="900"/>
                <a:chOff x="913" y="2700"/>
                <a:chExt cx="707" cy="900"/>
              </a:xfrm>
            </p:grpSpPr>
            <p:sp>
              <p:nvSpPr>
                <p:cNvPr id="88" name="Line 5"/>
                <p:cNvSpPr>
                  <a:spLocks noChangeShapeType="1"/>
                </p:cNvSpPr>
                <p:nvPr/>
              </p:nvSpPr>
              <p:spPr bwMode="auto">
                <a:xfrm>
                  <a:off x="1080" y="2880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cs-CZ"/>
                </a:p>
              </p:txBody>
            </p:sp>
            <p:sp>
              <p:nvSpPr>
                <p:cNvPr id="89" name="Line 6"/>
                <p:cNvSpPr>
                  <a:spLocks noChangeShapeType="1"/>
                </p:cNvSpPr>
                <p:nvPr/>
              </p:nvSpPr>
              <p:spPr bwMode="auto">
                <a:xfrm>
                  <a:off x="1260" y="2880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cs-CZ"/>
                </a:p>
              </p:txBody>
            </p:sp>
            <p:sp>
              <p:nvSpPr>
                <p:cNvPr id="90" name="Line 7"/>
                <p:cNvSpPr>
                  <a:spLocks noChangeShapeType="1"/>
                </p:cNvSpPr>
                <p:nvPr/>
              </p:nvSpPr>
              <p:spPr bwMode="auto">
                <a:xfrm>
                  <a:off x="1440" y="2880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cs-CZ"/>
                </a:p>
              </p:txBody>
            </p:sp>
            <p:sp>
              <p:nvSpPr>
                <p:cNvPr id="91" name="Line 8"/>
                <p:cNvSpPr>
                  <a:spLocks noChangeShapeType="1"/>
                </p:cNvSpPr>
                <p:nvPr/>
              </p:nvSpPr>
              <p:spPr bwMode="auto">
                <a:xfrm>
                  <a:off x="1620" y="2880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cs-CZ"/>
                </a:p>
              </p:txBody>
            </p:sp>
            <p:sp>
              <p:nvSpPr>
                <p:cNvPr id="92" name="Line 9"/>
                <p:cNvSpPr>
                  <a:spLocks noChangeShapeType="1"/>
                </p:cNvSpPr>
                <p:nvPr/>
              </p:nvSpPr>
              <p:spPr bwMode="auto">
                <a:xfrm>
                  <a:off x="913" y="2700"/>
                  <a:ext cx="0" cy="9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cs-CZ"/>
                </a:p>
              </p:txBody>
            </p:sp>
          </p:grpSp>
          <p:grpSp>
            <p:nvGrpSpPr>
              <p:cNvPr id="9" name="Group 10"/>
              <p:cNvGrpSpPr>
                <a:grpSpLocks/>
              </p:cNvGrpSpPr>
              <p:nvPr/>
            </p:nvGrpSpPr>
            <p:grpSpPr bwMode="auto">
              <a:xfrm>
                <a:off x="900" y="2700"/>
                <a:ext cx="10633" cy="900"/>
                <a:chOff x="900" y="2700"/>
                <a:chExt cx="10633" cy="900"/>
              </a:xfrm>
            </p:grpSpPr>
            <p:grpSp>
              <p:nvGrpSpPr>
                <p:cNvPr id="10" name="Group 11"/>
                <p:cNvGrpSpPr>
                  <a:grpSpLocks/>
                </p:cNvGrpSpPr>
                <p:nvPr/>
              </p:nvGrpSpPr>
              <p:grpSpPr bwMode="auto">
                <a:xfrm>
                  <a:off x="9000" y="2700"/>
                  <a:ext cx="707" cy="900"/>
                  <a:chOff x="913" y="2700"/>
                  <a:chExt cx="707" cy="900"/>
                </a:xfrm>
              </p:grpSpPr>
              <p:sp>
                <p:nvSpPr>
                  <p:cNvPr id="83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1080" y="2880"/>
                    <a:ext cx="0" cy="36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cs-CZ"/>
                  </a:p>
                </p:txBody>
              </p:sp>
              <p:sp>
                <p:nvSpPr>
                  <p:cNvPr id="84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1260" y="2880"/>
                    <a:ext cx="0" cy="36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cs-CZ"/>
                  </a:p>
                </p:txBody>
              </p:sp>
              <p:sp>
                <p:nvSpPr>
                  <p:cNvPr id="85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1440" y="2880"/>
                    <a:ext cx="0" cy="36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cs-CZ"/>
                  </a:p>
                </p:txBody>
              </p:sp>
              <p:sp>
                <p:nvSpPr>
                  <p:cNvPr id="86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1620" y="2880"/>
                    <a:ext cx="0" cy="36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cs-CZ"/>
                  </a:p>
                </p:txBody>
              </p:sp>
              <p:sp>
                <p:nvSpPr>
                  <p:cNvPr id="87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913" y="2700"/>
                    <a:ext cx="0" cy="90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cs-CZ"/>
                  </a:p>
                </p:txBody>
              </p:sp>
            </p:grpSp>
            <p:grpSp>
              <p:nvGrpSpPr>
                <p:cNvPr id="11" name="Group 17"/>
                <p:cNvGrpSpPr>
                  <a:grpSpLocks/>
                </p:cNvGrpSpPr>
                <p:nvPr/>
              </p:nvGrpSpPr>
              <p:grpSpPr bwMode="auto">
                <a:xfrm>
                  <a:off x="900" y="2700"/>
                  <a:ext cx="10633" cy="900"/>
                  <a:chOff x="900" y="2700"/>
                  <a:chExt cx="10633" cy="900"/>
                </a:xfrm>
              </p:grpSpPr>
              <p:grpSp>
                <p:nvGrpSpPr>
                  <p:cNvPr id="12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6300" y="2700"/>
                    <a:ext cx="707" cy="900"/>
                    <a:chOff x="913" y="2700"/>
                    <a:chExt cx="707" cy="900"/>
                  </a:xfrm>
                </p:grpSpPr>
                <p:sp>
                  <p:nvSpPr>
                    <p:cNvPr id="78" name="Line 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080" y="2880"/>
                      <a:ext cx="0" cy="36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cs-CZ"/>
                    </a:p>
                  </p:txBody>
                </p:sp>
                <p:sp>
                  <p:nvSpPr>
                    <p:cNvPr id="79" name="Line 2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260" y="2880"/>
                      <a:ext cx="0" cy="36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cs-CZ"/>
                    </a:p>
                  </p:txBody>
                </p:sp>
                <p:sp>
                  <p:nvSpPr>
                    <p:cNvPr id="80" name="Line 2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440" y="2880"/>
                      <a:ext cx="0" cy="36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cs-CZ"/>
                    </a:p>
                  </p:txBody>
                </p:sp>
                <p:sp>
                  <p:nvSpPr>
                    <p:cNvPr id="81" name="Line 2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620" y="2880"/>
                      <a:ext cx="0" cy="36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cs-CZ"/>
                    </a:p>
                  </p:txBody>
                </p:sp>
                <p:sp>
                  <p:nvSpPr>
                    <p:cNvPr id="82" name="Line 2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13" y="2700"/>
                      <a:ext cx="0" cy="90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cs-CZ"/>
                    </a:p>
                  </p:txBody>
                </p:sp>
              </p:grpSp>
              <p:grpSp>
                <p:nvGrpSpPr>
                  <p:cNvPr id="13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900" y="2700"/>
                    <a:ext cx="10633" cy="900"/>
                    <a:chOff x="900" y="2700"/>
                    <a:chExt cx="10633" cy="900"/>
                  </a:xfrm>
                </p:grpSpPr>
                <p:grpSp>
                  <p:nvGrpSpPr>
                    <p:cNvPr id="14" name="Group 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200" y="2700"/>
                      <a:ext cx="707" cy="900"/>
                      <a:chOff x="913" y="2700"/>
                      <a:chExt cx="707" cy="900"/>
                    </a:xfrm>
                  </p:grpSpPr>
                  <p:sp>
                    <p:nvSpPr>
                      <p:cNvPr id="73" name="Line 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80" y="2880"/>
                        <a:ext cx="0" cy="36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cs-CZ"/>
                      </a:p>
                    </p:txBody>
                  </p:sp>
                  <p:sp>
                    <p:nvSpPr>
                      <p:cNvPr id="74" name="Line 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60" y="2880"/>
                        <a:ext cx="0" cy="36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cs-CZ"/>
                      </a:p>
                    </p:txBody>
                  </p:sp>
                  <p:sp>
                    <p:nvSpPr>
                      <p:cNvPr id="75" name="Line 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40" y="2880"/>
                        <a:ext cx="0" cy="36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cs-CZ"/>
                      </a:p>
                    </p:txBody>
                  </p:sp>
                  <p:sp>
                    <p:nvSpPr>
                      <p:cNvPr id="76" name="Line 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620" y="2880"/>
                        <a:ext cx="0" cy="36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cs-CZ"/>
                      </a:p>
                    </p:txBody>
                  </p:sp>
                  <p:sp>
                    <p:nvSpPr>
                      <p:cNvPr id="77" name="Line 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913" y="2700"/>
                        <a:ext cx="0" cy="90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cs-CZ"/>
                      </a:p>
                    </p:txBody>
                  </p:sp>
                </p:grpSp>
                <p:grpSp>
                  <p:nvGrpSpPr>
                    <p:cNvPr id="15" name="Group 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00" y="2700"/>
                      <a:ext cx="10633" cy="900"/>
                      <a:chOff x="900" y="2700"/>
                      <a:chExt cx="10633" cy="900"/>
                    </a:xfrm>
                  </p:grpSpPr>
                  <p:grpSp>
                    <p:nvGrpSpPr>
                      <p:cNvPr id="16" name="Group 3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100" y="2700"/>
                        <a:ext cx="707" cy="900"/>
                        <a:chOff x="913" y="2700"/>
                        <a:chExt cx="707" cy="900"/>
                      </a:xfrm>
                    </p:grpSpPr>
                    <p:sp>
                      <p:nvSpPr>
                        <p:cNvPr id="68" name="Line 3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080" y="2880"/>
                          <a:ext cx="0" cy="3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cs-CZ"/>
                        </a:p>
                      </p:txBody>
                    </p:sp>
                    <p:sp>
                      <p:nvSpPr>
                        <p:cNvPr id="69" name="Line 3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260" y="2880"/>
                          <a:ext cx="0" cy="3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cs-CZ"/>
                        </a:p>
                      </p:txBody>
                    </p:sp>
                    <p:sp>
                      <p:nvSpPr>
                        <p:cNvPr id="70" name="Line 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440" y="2880"/>
                          <a:ext cx="0" cy="3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cs-CZ"/>
                        </a:p>
                      </p:txBody>
                    </p:sp>
                    <p:sp>
                      <p:nvSpPr>
                        <p:cNvPr id="71" name="Line 3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620" y="2880"/>
                          <a:ext cx="0" cy="3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cs-CZ"/>
                        </a:p>
                      </p:txBody>
                    </p:sp>
                    <p:sp>
                      <p:nvSpPr>
                        <p:cNvPr id="72" name="Line 3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913" y="2700"/>
                          <a:ext cx="0" cy="90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cs-CZ"/>
                        </a:p>
                      </p:txBody>
                    </p:sp>
                  </p:grpSp>
                  <p:grpSp>
                    <p:nvGrpSpPr>
                      <p:cNvPr id="17" name="Group 3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900" y="2700"/>
                        <a:ext cx="10633" cy="900"/>
                        <a:chOff x="900" y="2700"/>
                        <a:chExt cx="10633" cy="900"/>
                      </a:xfrm>
                    </p:grpSpPr>
                    <p:grpSp>
                      <p:nvGrpSpPr>
                        <p:cNvPr id="18" name="Group 3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00" y="2700"/>
                          <a:ext cx="10440" cy="900"/>
                          <a:chOff x="900" y="2700"/>
                          <a:chExt cx="10440" cy="900"/>
                        </a:xfrm>
                      </p:grpSpPr>
                      <p:grpSp>
                        <p:nvGrpSpPr>
                          <p:cNvPr id="27" name="Group 40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4500" y="2700"/>
                            <a:ext cx="707" cy="900"/>
                            <a:chOff x="913" y="2700"/>
                            <a:chExt cx="707" cy="900"/>
                          </a:xfrm>
                        </p:grpSpPr>
                        <p:sp>
                          <p:nvSpPr>
                            <p:cNvPr id="63" name="Line 41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08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64" name="Line 42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26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65" name="Line 43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44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66" name="Line 44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62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67" name="Line 45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913" y="2700"/>
                              <a:ext cx="0" cy="90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</p:grpSp>
                      <p:grpSp>
                        <p:nvGrpSpPr>
                          <p:cNvPr id="28" name="Group 4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00" y="2700"/>
                            <a:ext cx="10440" cy="900"/>
                            <a:chOff x="913" y="2700"/>
                            <a:chExt cx="10440" cy="900"/>
                          </a:xfrm>
                        </p:grpSpPr>
                        <p:sp>
                          <p:nvSpPr>
                            <p:cNvPr id="29" name="Line 47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913" y="3060"/>
                              <a:ext cx="10440" cy="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grpSp>
                          <p:nvGrpSpPr>
                            <p:cNvPr id="30" name="Group 48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5400" y="2700"/>
                              <a:ext cx="707" cy="900"/>
                              <a:chOff x="913" y="2700"/>
                              <a:chExt cx="707" cy="900"/>
                            </a:xfrm>
                          </p:grpSpPr>
                          <p:sp>
                            <p:nvSpPr>
                              <p:cNvPr id="58" name="Line 49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>
                                <a:off x="1080" y="2880"/>
                                <a:ext cx="0" cy="360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cs-CZ"/>
                              </a:p>
                            </p:txBody>
                          </p:sp>
                          <p:sp>
                            <p:nvSpPr>
                              <p:cNvPr id="59" name="Line 50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>
                                <a:off x="1260" y="2880"/>
                                <a:ext cx="0" cy="360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cs-CZ"/>
                              </a:p>
                            </p:txBody>
                          </p:sp>
                          <p:sp>
                            <p:nvSpPr>
                              <p:cNvPr id="60" name="Line 51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>
                                <a:off x="1440" y="2880"/>
                                <a:ext cx="0" cy="360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cs-CZ"/>
                              </a:p>
                            </p:txBody>
                          </p:sp>
                          <p:sp>
                            <p:nvSpPr>
                              <p:cNvPr id="61" name="Line 52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>
                                <a:off x="1620" y="2880"/>
                                <a:ext cx="0" cy="360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cs-CZ"/>
                              </a:p>
                            </p:txBody>
                          </p:sp>
                          <p:sp>
                            <p:nvSpPr>
                              <p:cNvPr id="62" name="Line 53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>
                                <a:off x="913" y="2700"/>
                                <a:ext cx="0" cy="900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cs-CZ"/>
                              </a:p>
                            </p:txBody>
                          </p:sp>
                        </p:grpSp>
                        <p:grpSp>
                          <p:nvGrpSpPr>
                            <p:cNvPr id="31" name="Group 54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913" y="2700"/>
                              <a:ext cx="3394" cy="900"/>
                              <a:chOff x="913" y="2700"/>
                              <a:chExt cx="3394" cy="900"/>
                            </a:xfrm>
                          </p:grpSpPr>
                          <p:grpSp>
                            <p:nvGrpSpPr>
                              <p:cNvPr id="32" name="Group 55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913" y="2700"/>
                                <a:ext cx="1594" cy="900"/>
                                <a:chOff x="913" y="2700"/>
                                <a:chExt cx="1594" cy="900"/>
                              </a:xfrm>
                            </p:grpSpPr>
                            <p:grpSp>
                              <p:nvGrpSpPr>
                                <p:cNvPr id="46" name="Group 56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913" y="2700"/>
                                  <a:ext cx="707" cy="900"/>
                                  <a:chOff x="913" y="2700"/>
                                  <a:chExt cx="707" cy="900"/>
                                </a:xfrm>
                              </p:grpSpPr>
                              <p:sp>
                                <p:nvSpPr>
                                  <p:cNvPr id="53" name="Line 57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08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4" name="Line 58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26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5" name="Line 59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44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6" name="Line 60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62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7" name="Line 61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913" y="2700"/>
                                    <a:ext cx="0" cy="90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</p:grpSp>
                            <p:grpSp>
                              <p:nvGrpSpPr>
                                <p:cNvPr id="47" name="Group 62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1800" y="2700"/>
                                  <a:ext cx="707" cy="900"/>
                                  <a:chOff x="913" y="2700"/>
                                  <a:chExt cx="707" cy="900"/>
                                </a:xfrm>
                              </p:grpSpPr>
                              <p:sp>
                                <p:nvSpPr>
                                  <p:cNvPr id="48" name="Line 63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08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49" name="Line 64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26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0" name="Line 65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44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1" name="Line 66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62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2" name="Line 67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913" y="2700"/>
                                    <a:ext cx="0" cy="90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</p:grpSp>
                          </p:grpSp>
                          <p:grpSp>
                            <p:nvGrpSpPr>
                              <p:cNvPr id="33" name="Group 68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2700" y="2700"/>
                                <a:ext cx="1607" cy="900"/>
                                <a:chOff x="2700" y="2700"/>
                                <a:chExt cx="1607" cy="900"/>
                              </a:xfrm>
                            </p:grpSpPr>
                            <p:grpSp>
                              <p:nvGrpSpPr>
                                <p:cNvPr id="34" name="Group 69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2700" y="2700"/>
                                  <a:ext cx="707" cy="900"/>
                                  <a:chOff x="913" y="2700"/>
                                  <a:chExt cx="707" cy="900"/>
                                </a:xfrm>
                              </p:grpSpPr>
                              <p:sp>
                                <p:nvSpPr>
                                  <p:cNvPr id="41" name="Line 70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08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42" name="Line 71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26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43" name="Line 72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44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44" name="Line 73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62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45" name="Line 74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913" y="2700"/>
                                    <a:ext cx="0" cy="90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</p:grpSp>
                            <p:grpSp>
                              <p:nvGrpSpPr>
                                <p:cNvPr id="35" name="Group 75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3600" y="2700"/>
                                  <a:ext cx="707" cy="900"/>
                                  <a:chOff x="913" y="2700"/>
                                  <a:chExt cx="707" cy="900"/>
                                </a:xfrm>
                              </p:grpSpPr>
                              <p:sp>
                                <p:nvSpPr>
                                  <p:cNvPr id="36" name="Line 76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08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37" name="Line 77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26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38" name="Line 78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44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39" name="Line 79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62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40" name="Line 80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913" y="2700"/>
                                    <a:ext cx="0" cy="90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</p:grpSp>
                          </p:grpSp>
                        </p:grpSp>
                      </p:grpSp>
                    </p:grpSp>
                    <p:grpSp>
                      <p:nvGrpSpPr>
                        <p:cNvPr id="19" name="Group 8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900" y="2700"/>
                          <a:ext cx="1633" cy="900"/>
                          <a:chOff x="9900" y="2700"/>
                          <a:chExt cx="1633" cy="900"/>
                        </a:xfrm>
                      </p:grpSpPr>
                      <p:grpSp>
                        <p:nvGrpSpPr>
                          <p:cNvPr id="20" name="Group 8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900" y="2700"/>
                            <a:ext cx="707" cy="900"/>
                            <a:chOff x="913" y="2700"/>
                            <a:chExt cx="707" cy="900"/>
                          </a:xfrm>
                        </p:grpSpPr>
                        <p:sp>
                          <p:nvSpPr>
                            <p:cNvPr id="22" name="Line 83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08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23" name="Line 84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26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24" name="Line 85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44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25" name="Line 86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62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26" name="Line 87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913" y="2700"/>
                              <a:ext cx="0" cy="90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</p:grpSp>
                      <p:sp>
                        <p:nvSpPr>
                          <p:cNvPr id="21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1173" y="3060"/>
                            <a:ext cx="360" cy="0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cs-CZ"/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  <p:sp>
          <p:nvSpPr>
            <p:cNvPr id="6" name="Line 89"/>
            <p:cNvSpPr>
              <a:spLocks noChangeShapeType="1"/>
            </p:cNvSpPr>
            <p:nvPr/>
          </p:nvSpPr>
          <p:spPr bwMode="auto">
            <a:xfrm>
              <a:off x="11310" y="4500"/>
              <a:ext cx="0" cy="9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" name="Line 90"/>
            <p:cNvSpPr>
              <a:spLocks noChangeShapeType="1"/>
            </p:cNvSpPr>
            <p:nvPr/>
          </p:nvSpPr>
          <p:spPr bwMode="auto">
            <a:xfrm>
              <a:off x="11130" y="4860"/>
              <a:ext cx="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  <p:sp>
        <p:nvSpPr>
          <p:cNvPr id="93" name="TextovéPole 92"/>
          <p:cNvSpPr txBox="1"/>
          <p:nvPr/>
        </p:nvSpPr>
        <p:spPr>
          <a:xfrm>
            <a:off x="0" y="3369759"/>
            <a:ext cx="93245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dirty="0" smtClean="0"/>
              <a:t>    0      100     200     300     400    500      600    700     800    900     1000      </a:t>
            </a:r>
            <a:endParaRPr lang="cs-CZ" sz="2200" dirty="0"/>
          </a:p>
        </p:txBody>
      </p:sp>
      <p:sp>
        <p:nvSpPr>
          <p:cNvPr id="94" name="Obdélník 93"/>
          <p:cNvSpPr/>
          <p:nvPr/>
        </p:nvSpPr>
        <p:spPr>
          <a:xfrm>
            <a:off x="7708182" y="1747992"/>
            <a:ext cx="1435817" cy="1524937"/>
          </a:xfrm>
          <a:prstGeom prst="rect">
            <a:avLst/>
          </a:prstGeom>
          <a:solidFill>
            <a:srgbClr val="FAD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98" name="Přímá spojnice se šipkou 97"/>
          <p:cNvCxnSpPr/>
          <p:nvPr/>
        </p:nvCxnSpPr>
        <p:spPr>
          <a:xfrm>
            <a:off x="681310" y="1995468"/>
            <a:ext cx="0" cy="3968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Přímá spojnice se šipkou 98"/>
          <p:cNvCxnSpPr/>
          <p:nvPr/>
        </p:nvCxnSpPr>
        <p:spPr>
          <a:xfrm>
            <a:off x="1491971" y="2023210"/>
            <a:ext cx="0" cy="3968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Přímá spojnice se šipkou 99"/>
          <p:cNvCxnSpPr/>
          <p:nvPr/>
        </p:nvCxnSpPr>
        <p:spPr>
          <a:xfrm>
            <a:off x="2474166" y="2023210"/>
            <a:ext cx="0" cy="3968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Přímá spojnice se šipkou 100"/>
          <p:cNvCxnSpPr/>
          <p:nvPr/>
        </p:nvCxnSpPr>
        <p:spPr>
          <a:xfrm>
            <a:off x="4980466" y="2032573"/>
            <a:ext cx="0" cy="3968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Přímá spojnice se šipkou 101"/>
          <p:cNvCxnSpPr/>
          <p:nvPr/>
        </p:nvCxnSpPr>
        <p:spPr>
          <a:xfrm>
            <a:off x="3732324" y="2023210"/>
            <a:ext cx="0" cy="3968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Přímá spojnice se šipkou 102"/>
          <p:cNvCxnSpPr/>
          <p:nvPr/>
        </p:nvCxnSpPr>
        <p:spPr>
          <a:xfrm>
            <a:off x="7229532" y="2023210"/>
            <a:ext cx="0" cy="3968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Přímá spojnice se šipkou 103"/>
          <p:cNvCxnSpPr/>
          <p:nvPr/>
        </p:nvCxnSpPr>
        <p:spPr>
          <a:xfrm>
            <a:off x="6228608" y="2023210"/>
            <a:ext cx="0" cy="3968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Ovál 105"/>
          <p:cNvSpPr/>
          <p:nvPr/>
        </p:nvSpPr>
        <p:spPr>
          <a:xfrm>
            <a:off x="331389" y="1732028"/>
            <a:ext cx="701821" cy="29118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7" name="Ovál 106"/>
          <p:cNvSpPr/>
          <p:nvPr/>
        </p:nvSpPr>
        <p:spPr>
          <a:xfrm>
            <a:off x="3389536" y="1704286"/>
            <a:ext cx="701821" cy="29118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8" name="Ovál 107"/>
          <p:cNvSpPr/>
          <p:nvPr/>
        </p:nvSpPr>
        <p:spPr>
          <a:xfrm>
            <a:off x="2131378" y="1704286"/>
            <a:ext cx="701821" cy="29118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9" name="Ovál 108"/>
          <p:cNvSpPr/>
          <p:nvPr/>
        </p:nvSpPr>
        <p:spPr>
          <a:xfrm>
            <a:off x="1178316" y="1704286"/>
            <a:ext cx="701821" cy="29118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0" name="Ovál 109"/>
          <p:cNvSpPr/>
          <p:nvPr/>
        </p:nvSpPr>
        <p:spPr>
          <a:xfrm>
            <a:off x="6937969" y="1704286"/>
            <a:ext cx="701821" cy="29118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1" name="Ovál 110"/>
          <p:cNvSpPr/>
          <p:nvPr/>
        </p:nvSpPr>
        <p:spPr>
          <a:xfrm>
            <a:off x="5910896" y="1732028"/>
            <a:ext cx="701821" cy="29118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2" name="Ovál 111"/>
          <p:cNvSpPr/>
          <p:nvPr/>
        </p:nvSpPr>
        <p:spPr>
          <a:xfrm>
            <a:off x="4629555" y="1747992"/>
            <a:ext cx="701821" cy="29118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549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81701" y="19815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Zapiš čísla znázorněná na číselné ose</a:t>
            </a:r>
            <a:endParaRPr lang="cs-CZ" dirty="0"/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95536" y="2494498"/>
            <a:ext cx="8280920" cy="904106"/>
            <a:chOff x="510" y="4500"/>
            <a:chExt cx="10800" cy="900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510" y="4500"/>
              <a:ext cx="10633" cy="900"/>
              <a:chOff x="900" y="2700"/>
              <a:chExt cx="10633" cy="900"/>
            </a:xfrm>
          </p:grpSpPr>
          <p:grpSp>
            <p:nvGrpSpPr>
              <p:cNvPr id="8" name="Group 4"/>
              <p:cNvGrpSpPr>
                <a:grpSpLocks/>
              </p:cNvGrpSpPr>
              <p:nvPr/>
            </p:nvGrpSpPr>
            <p:grpSpPr bwMode="auto">
              <a:xfrm>
                <a:off x="10800" y="2700"/>
                <a:ext cx="707" cy="900"/>
                <a:chOff x="913" y="2700"/>
                <a:chExt cx="707" cy="900"/>
              </a:xfrm>
            </p:grpSpPr>
            <p:sp>
              <p:nvSpPr>
                <p:cNvPr id="88" name="Line 5"/>
                <p:cNvSpPr>
                  <a:spLocks noChangeShapeType="1"/>
                </p:cNvSpPr>
                <p:nvPr/>
              </p:nvSpPr>
              <p:spPr bwMode="auto">
                <a:xfrm>
                  <a:off x="1080" y="2880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cs-CZ"/>
                </a:p>
              </p:txBody>
            </p:sp>
            <p:sp>
              <p:nvSpPr>
                <p:cNvPr id="89" name="Line 6"/>
                <p:cNvSpPr>
                  <a:spLocks noChangeShapeType="1"/>
                </p:cNvSpPr>
                <p:nvPr/>
              </p:nvSpPr>
              <p:spPr bwMode="auto">
                <a:xfrm>
                  <a:off x="1260" y="2880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cs-CZ"/>
                </a:p>
              </p:txBody>
            </p:sp>
            <p:sp>
              <p:nvSpPr>
                <p:cNvPr id="90" name="Line 7"/>
                <p:cNvSpPr>
                  <a:spLocks noChangeShapeType="1"/>
                </p:cNvSpPr>
                <p:nvPr/>
              </p:nvSpPr>
              <p:spPr bwMode="auto">
                <a:xfrm>
                  <a:off x="1440" y="2880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cs-CZ"/>
                </a:p>
              </p:txBody>
            </p:sp>
            <p:sp>
              <p:nvSpPr>
                <p:cNvPr id="91" name="Line 8"/>
                <p:cNvSpPr>
                  <a:spLocks noChangeShapeType="1"/>
                </p:cNvSpPr>
                <p:nvPr/>
              </p:nvSpPr>
              <p:spPr bwMode="auto">
                <a:xfrm>
                  <a:off x="1620" y="2880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cs-CZ"/>
                </a:p>
              </p:txBody>
            </p:sp>
            <p:sp>
              <p:nvSpPr>
                <p:cNvPr id="92" name="Line 9"/>
                <p:cNvSpPr>
                  <a:spLocks noChangeShapeType="1"/>
                </p:cNvSpPr>
                <p:nvPr/>
              </p:nvSpPr>
              <p:spPr bwMode="auto">
                <a:xfrm>
                  <a:off x="913" y="2700"/>
                  <a:ext cx="0" cy="9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cs-CZ"/>
                </a:p>
              </p:txBody>
            </p:sp>
          </p:grpSp>
          <p:grpSp>
            <p:nvGrpSpPr>
              <p:cNvPr id="9" name="Group 10"/>
              <p:cNvGrpSpPr>
                <a:grpSpLocks/>
              </p:cNvGrpSpPr>
              <p:nvPr/>
            </p:nvGrpSpPr>
            <p:grpSpPr bwMode="auto">
              <a:xfrm>
                <a:off x="900" y="2700"/>
                <a:ext cx="10633" cy="900"/>
                <a:chOff x="900" y="2700"/>
                <a:chExt cx="10633" cy="900"/>
              </a:xfrm>
            </p:grpSpPr>
            <p:grpSp>
              <p:nvGrpSpPr>
                <p:cNvPr id="10" name="Group 11"/>
                <p:cNvGrpSpPr>
                  <a:grpSpLocks/>
                </p:cNvGrpSpPr>
                <p:nvPr/>
              </p:nvGrpSpPr>
              <p:grpSpPr bwMode="auto">
                <a:xfrm>
                  <a:off x="9000" y="2700"/>
                  <a:ext cx="707" cy="900"/>
                  <a:chOff x="913" y="2700"/>
                  <a:chExt cx="707" cy="900"/>
                </a:xfrm>
              </p:grpSpPr>
              <p:sp>
                <p:nvSpPr>
                  <p:cNvPr id="83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1080" y="2880"/>
                    <a:ext cx="0" cy="36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cs-CZ"/>
                  </a:p>
                </p:txBody>
              </p:sp>
              <p:sp>
                <p:nvSpPr>
                  <p:cNvPr id="84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1260" y="2880"/>
                    <a:ext cx="0" cy="36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cs-CZ"/>
                  </a:p>
                </p:txBody>
              </p:sp>
              <p:sp>
                <p:nvSpPr>
                  <p:cNvPr id="85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1440" y="2880"/>
                    <a:ext cx="0" cy="36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cs-CZ"/>
                  </a:p>
                </p:txBody>
              </p:sp>
              <p:sp>
                <p:nvSpPr>
                  <p:cNvPr id="86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1620" y="2880"/>
                    <a:ext cx="0" cy="36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cs-CZ"/>
                  </a:p>
                </p:txBody>
              </p:sp>
              <p:sp>
                <p:nvSpPr>
                  <p:cNvPr id="87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913" y="2700"/>
                    <a:ext cx="0" cy="90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cs-CZ"/>
                  </a:p>
                </p:txBody>
              </p:sp>
            </p:grpSp>
            <p:grpSp>
              <p:nvGrpSpPr>
                <p:cNvPr id="11" name="Group 17"/>
                <p:cNvGrpSpPr>
                  <a:grpSpLocks/>
                </p:cNvGrpSpPr>
                <p:nvPr/>
              </p:nvGrpSpPr>
              <p:grpSpPr bwMode="auto">
                <a:xfrm>
                  <a:off x="900" y="2700"/>
                  <a:ext cx="10633" cy="900"/>
                  <a:chOff x="900" y="2700"/>
                  <a:chExt cx="10633" cy="900"/>
                </a:xfrm>
              </p:grpSpPr>
              <p:grpSp>
                <p:nvGrpSpPr>
                  <p:cNvPr id="12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6300" y="2700"/>
                    <a:ext cx="707" cy="900"/>
                    <a:chOff x="913" y="2700"/>
                    <a:chExt cx="707" cy="900"/>
                  </a:xfrm>
                </p:grpSpPr>
                <p:sp>
                  <p:nvSpPr>
                    <p:cNvPr id="78" name="Line 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080" y="2880"/>
                      <a:ext cx="0" cy="36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cs-CZ"/>
                    </a:p>
                  </p:txBody>
                </p:sp>
                <p:sp>
                  <p:nvSpPr>
                    <p:cNvPr id="79" name="Line 2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260" y="2880"/>
                      <a:ext cx="0" cy="36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cs-CZ"/>
                    </a:p>
                  </p:txBody>
                </p:sp>
                <p:sp>
                  <p:nvSpPr>
                    <p:cNvPr id="80" name="Line 2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440" y="2880"/>
                      <a:ext cx="0" cy="36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cs-CZ"/>
                    </a:p>
                  </p:txBody>
                </p:sp>
                <p:sp>
                  <p:nvSpPr>
                    <p:cNvPr id="81" name="Line 2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620" y="2880"/>
                      <a:ext cx="0" cy="36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cs-CZ"/>
                    </a:p>
                  </p:txBody>
                </p:sp>
                <p:sp>
                  <p:nvSpPr>
                    <p:cNvPr id="82" name="Line 2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13" y="2700"/>
                      <a:ext cx="0" cy="90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cs-CZ"/>
                    </a:p>
                  </p:txBody>
                </p:sp>
              </p:grpSp>
              <p:grpSp>
                <p:nvGrpSpPr>
                  <p:cNvPr id="13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900" y="2700"/>
                    <a:ext cx="10633" cy="900"/>
                    <a:chOff x="900" y="2700"/>
                    <a:chExt cx="10633" cy="900"/>
                  </a:xfrm>
                </p:grpSpPr>
                <p:grpSp>
                  <p:nvGrpSpPr>
                    <p:cNvPr id="14" name="Group 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200" y="2700"/>
                      <a:ext cx="707" cy="900"/>
                      <a:chOff x="913" y="2700"/>
                      <a:chExt cx="707" cy="900"/>
                    </a:xfrm>
                  </p:grpSpPr>
                  <p:sp>
                    <p:nvSpPr>
                      <p:cNvPr id="73" name="Line 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80" y="2880"/>
                        <a:ext cx="0" cy="36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cs-CZ"/>
                      </a:p>
                    </p:txBody>
                  </p:sp>
                  <p:sp>
                    <p:nvSpPr>
                      <p:cNvPr id="74" name="Line 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60" y="2880"/>
                        <a:ext cx="0" cy="36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cs-CZ"/>
                      </a:p>
                    </p:txBody>
                  </p:sp>
                  <p:sp>
                    <p:nvSpPr>
                      <p:cNvPr id="75" name="Line 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40" y="2880"/>
                        <a:ext cx="0" cy="36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cs-CZ"/>
                      </a:p>
                    </p:txBody>
                  </p:sp>
                  <p:sp>
                    <p:nvSpPr>
                      <p:cNvPr id="76" name="Line 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620" y="2880"/>
                        <a:ext cx="0" cy="36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cs-CZ"/>
                      </a:p>
                    </p:txBody>
                  </p:sp>
                  <p:sp>
                    <p:nvSpPr>
                      <p:cNvPr id="77" name="Line 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913" y="2700"/>
                        <a:ext cx="0" cy="90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cs-CZ"/>
                      </a:p>
                    </p:txBody>
                  </p:sp>
                </p:grpSp>
                <p:grpSp>
                  <p:nvGrpSpPr>
                    <p:cNvPr id="15" name="Group 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00" y="2700"/>
                      <a:ext cx="10633" cy="900"/>
                      <a:chOff x="900" y="2700"/>
                      <a:chExt cx="10633" cy="900"/>
                    </a:xfrm>
                  </p:grpSpPr>
                  <p:grpSp>
                    <p:nvGrpSpPr>
                      <p:cNvPr id="16" name="Group 3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100" y="2700"/>
                        <a:ext cx="707" cy="900"/>
                        <a:chOff x="913" y="2700"/>
                        <a:chExt cx="707" cy="900"/>
                      </a:xfrm>
                    </p:grpSpPr>
                    <p:sp>
                      <p:nvSpPr>
                        <p:cNvPr id="68" name="Line 3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080" y="2880"/>
                          <a:ext cx="0" cy="3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cs-CZ"/>
                        </a:p>
                      </p:txBody>
                    </p:sp>
                    <p:sp>
                      <p:nvSpPr>
                        <p:cNvPr id="69" name="Line 3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260" y="2880"/>
                          <a:ext cx="0" cy="3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cs-CZ"/>
                        </a:p>
                      </p:txBody>
                    </p:sp>
                    <p:sp>
                      <p:nvSpPr>
                        <p:cNvPr id="70" name="Line 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440" y="2880"/>
                          <a:ext cx="0" cy="3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cs-CZ"/>
                        </a:p>
                      </p:txBody>
                    </p:sp>
                    <p:sp>
                      <p:nvSpPr>
                        <p:cNvPr id="71" name="Line 3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620" y="2880"/>
                          <a:ext cx="0" cy="3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cs-CZ"/>
                        </a:p>
                      </p:txBody>
                    </p:sp>
                    <p:sp>
                      <p:nvSpPr>
                        <p:cNvPr id="72" name="Line 3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913" y="2700"/>
                          <a:ext cx="0" cy="90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cs-CZ"/>
                        </a:p>
                      </p:txBody>
                    </p:sp>
                  </p:grpSp>
                  <p:grpSp>
                    <p:nvGrpSpPr>
                      <p:cNvPr id="17" name="Group 3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900" y="2700"/>
                        <a:ext cx="10633" cy="900"/>
                        <a:chOff x="900" y="2700"/>
                        <a:chExt cx="10633" cy="900"/>
                      </a:xfrm>
                    </p:grpSpPr>
                    <p:grpSp>
                      <p:nvGrpSpPr>
                        <p:cNvPr id="18" name="Group 3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00" y="2700"/>
                          <a:ext cx="10440" cy="900"/>
                          <a:chOff x="900" y="2700"/>
                          <a:chExt cx="10440" cy="900"/>
                        </a:xfrm>
                      </p:grpSpPr>
                      <p:grpSp>
                        <p:nvGrpSpPr>
                          <p:cNvPr id="27" name="Group 40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4500" y="2700"/>
                            <a:ext cx="707" cy="900"/>
                            <a:chOff x="913" y="2700"/>
                            <a:chExt cx="707" cy="900"/>
                          </a:xfrm>
                        </p:grpSpPr>
                        <p:sp>
                          <p:nvSpPr>
                            <p:cNvPr id="63" name="Line 41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08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64" name="Line 42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26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65" name="Line 43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44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66" name="Line 44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62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67" name="Line 45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913" y="2700"/>
                              <a:ext cx="0" cy="90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</p:grpSp>
                      <p:grpSp>
                        <p:nvGrpSpPr>
                          <p:cNvPr id="28" name="Group 4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00" y="2700"/>
                            <a:ext cx="10440" cy="900"/>
                            <a:chOff x="913" y="2700"/>
                            <a:chExt cx="10440" cy="900"/>
                          </a:xfrm>
                        </p:grpSpPr>
                        <p:sp>
                          <p:nvSpPr>
                            <p:cNvPr id="29" name="Line 47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913" y="3060"/>
                              <a:ext cx="10440" cy="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grpSp>
                          <p:nvGrpSpPr>
                            <p:cNvPr id="30" name="Group 48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5400" y="2700"/>
                              <a:ext cx="707" cy="900"/>
                              <a:chOff x="913" y="2700"/>
                              <a:chExt cx="707" cy="900"/>
                            </a:xfrm>
                          </p:grpSpPr>
                          <p:sp>
                            <p:nvSpPr>
                              <p:cNvPr id="58" name="Line 49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>
                                <a:off x="1080" y="2880"/>
                                <a:ext cx="0" cy="360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cs-CZ"/>
                              </a:p>
                            </p:txBody>
                          </p:sp>
                          <p:sp>
                            <p:nvSpPr>
                              <p:cNvPr id="59" name="Line 50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>
                                <a:off x="1260" y="2880"/>
                                <a:ext cx="0" cy="360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cs-CZ"/>
                              </a:p>
                            </p:txBody>
                          </p:sp>
                          <p:sp>
                            <p:nvSpPr>
                              <p:cNvPr id="60" name="Line 51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>
                                <a:off x="1440" y="2880"/>
                                <a:ext cx="0" cy="360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cs-CZ"/>
                              </a:p>
                            </p:txBody>
                          </p:sp>
                          <p:sp>
                            <p:nvSpPr>
                              <p:cNvPr id="61" name="Line 52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>
                                <a:off x="1620" y="2880"/>
                                <a:ext cx="0" cy="360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cs-CZ"/>
                              </a:p>
                            </p:txBody>
                          </p:sp>
                          <p:sp>
                            <p:nvSpPr>
                              <p:cNvPr id="62" name="Line 53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>
                                <a:off x="913" y="2700"/>
                                <a:ext cx="0" cy="900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cs-CZ"/>
                              </a:p>
                            </p:txBody>
                          </p:sp>
                        </p:grpSp>
                        <p:grpSp>
                          <p:nvGrpSpPr>
                            <p:cNvPr id="31" name="Group 54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913" y="2700"/>
                              <a:ext cx="3394" cy="900"/>
                              <a:chOff x="913" y="2700"/>
                              <a:chExt cx="3394" cy="900"/>
                            </a:xfrm>
                          </p:grpSpPr>
                          <p:grpSp>
                            <p:nvGrpSpPr>
                              <p:cNvPr id="32" name="Group 55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913" y="2700"/>
                                <a:ext cx="1594" cy="900"/>
                                <a:chOff x="913" y="2700"/>
                                <a:chExt cx="1594" cy="900"/>
                              </a:xfrm>
                            </p:grpSpPr>
                            <p:grpSp>
                              <p:nvGrpSpPr>
                                <p:cNvPr id="46" name="Group 56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913" y="2700"/>
                                  <a:ext cx="707" cy="900"/>
                                  <a:chOff x="913" y="2700"/>
                                  <a:chExt cx="707" cy="900"/>
                                </a:xfrm>
                              </p:grpSpPr>
                              <p:sp>
                                <p:nvSpPr>
                                  <p:cNvPr id="53" name="Line 57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08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4" name="Line 58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26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5" name="Line 59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44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6" name="Line 60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62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7" name="Line 61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913" y="2700"/>
                                    <a:ext cx="0" cy="90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</p:grpSp>
                            <p:grpSp>
                              <p:nvGrpSpPr>
                                <p:cNvPr id="47" name="Group 62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1800" y="2700"/>
                                  <a:ext cx="707" cy="900"/>
                                  <a:chOff x="913" y="2700"/>
                                  <a:chExt cx="707" cy="900"/>
                                </a:xfrm>
                              </p:grpSpPr>
                              <p:sp>
                                <p:nvSpPr>
                                  <p:cNvPr id="48" name="Line 63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08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49" name="Line 64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26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0" name="Line 65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44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1" name="Line 66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62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2" name="Line 67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913" y="2700"/>
                                    <a:ext cx="0" cy="90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</p:grpSp>
                          </p:grpSp>
                          <p:grpSp>
                            <p:nvGrpSpPr>
                              <p:cNvPr id="33" name="Group 68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2700" y="2700"/>
                                <a:ext cx="1607" cy="900"/>
                                <a:chOff x="2700" y="2700"/>
                                <a:chExt cx="1607" cy="900"/>
                              </a:xfrm>
                            </p:grpSpPr>
                            <p:grpSp>
                              <p:nvGrpSpPr>
                                <p:cNvPr id="34" name="Group 69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2700" y="2700"/>
                                  <a:ext cx="707" cy="900"/>
                                  <a:chOff x="913" y="2700"/>
                                  <a:chExt cx="707" cy="900"/>
                                </a:xfrm>
                              </p:grpSpPr>
                              <p:sp>
                                <p:nvSpPr>
                                  <p:cNvPr id="41" name="Line 70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08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42" name="Line 71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26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43" name="Line 72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44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44" name="Line 73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62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45" name="Line 74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913" y="2700"/>
                                    <a:ext cx="0" cy="90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</p:grpSp>
                            <p:grpSp>
                              <p:nvGrpSpPr>
                                <p:cNvPr id="35" name="Group 75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3600" y="2700"/>
                                  <a:ext cx="707" cy="900"/>
                                  <a:chOff x="913" y="2700"/>
                                  <a:chExt cx="707" cy="900"/>
                                </a:xfrm>
                              </p:grpSpPr>
                              <p:sp>
                                <p:nvSpPr>
                                  <p:cNvPr id="36" name="Line 76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08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37" name="Line 77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26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38" name="Line 78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44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39" name="Line 79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62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40" name="Line 80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913" y="2700"/>
                                    <a:ext cx="0" cy="90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</p:grpSp>
                          </p:grpSp>
                        </p:grpSp>
                      </p:grpSp>
                    </p:grpSp>
                    <p:grpSp>
                      <p:nvGrpSpPr>
                        <p:cNvPr id="19" name="Group 8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900" y="2700"/>
                          <a:ext cx="1633" cy="900"/>
                          <a:chOff x="9900" y="2700"/>
                          <a:chExt cx="1633" cy="900"/>
                        </a:xfrm>
                      </p:grpSpPr>
                      <p:grpSp>
                        <p:nvGrpSpPr>
                          <p:cNvPr id="20" name="Group 8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900" y="2700"/>
                            <a:ext cx="707" cy="900"/>
                            <a:chOff x="913" y="2700"/>
                            <a:chExt cx="707" cy="900"/>
                          </a:xfrm>
                        </p:grpSpPr>
                        <p:sp>
                          <p:nvSpPr>
                            <p:cNvPr id="22" name="Line 83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08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23" name="Line 84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26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24" name="Line 85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44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25" name="Line 86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62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26" name="Line 87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913" y="2700"/>
                              <a:ext cx="0" cy="90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</p:grpSp>
                      <p:sp>
                        <p:nvSpPr>
                          <p:cNvPr id="21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1173" y="3060"/>
                            <a:ext cx="360" cy="0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cs-CZ"/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  <p:sp>
          <p:nvSpPr>
            <p:cNvPr id="6" name="Line 89"/>
            <p:cNvSpPr>
              <a:spLocks noChangeShapeType="1"/>
            </p:cNvSpPr>
            <p:nvPr/>
          </p:nvSpPr>
          <p:spPr bwMode="auto">
            <a:xfrm>
              <a:off x="11310" y="4500"/>
              <a:ext cx="0" cy="9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" name="Line 90"/>
            <p:cNvSpPr>
              <a:spLocks noChangeShapeType="1"/>
            </p:cNvSpPr>
            <p:nvPr/>
          </p:nvSpPr>
          <p:spPr bwMode="auto">
            <a:xfrm>
              <a:off x="11130" y="4860"/>
              <a:ext cx="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  <p:sp>
        <p:nvSpPr>
          <p:cNvPr id="93" name="TextovéPole 92"/>
          <p:cNvSpPr txBox="1"/>
          <p:nvPr/>
        </p:nvSpPr>
        <p:spPr>
          <a:xfrm>
            <a:off x="156508" y="3398604"/>
            <a:ext cx="8879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365      370      375       380       385      390       395      400       405      410       415       420       425    </a:t>
            </a:r>
            <a:endParaRPr lang="cs-CZ" dirty="0"/>
          </a:p>
        </p:txBody>
      </p:sp>
      <p:cxnSp>
        <p:nvCxnSpPr>
          <p:cNvPr id="97" name="Přímá spojnice se šipkou 96"/>
          <p:cNvCxnSpPr/>
          <p:nvPr/>
        </p:nvCxnSpPr>
        <p:spPr>
          <a:xfrm>
            <a:off x="799615" y="1772816"/>
            <a:ext cx="0" cy="721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Přímá spojnice se šipkou 99"/>
          <p:cNvCxnSpPr/>
          <p:nvPr/>
        </p:nvCxnSpPr>
        <p:spPr>
          <a:xfrm>
            <a:off x="2721862" y="1841523"/>
            <a:ext cx="0" cy="721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Přímá spojnice se šipkou 100"/>
          <p:cNvCxnSpPr/>
          <p:nvPr/>
        </p:nvCxnSpPr>
        <p:spPr>
          <a:xfrm>
            <a:off x="7148320" y="1883709"/>
            <a:ext cx="0" cy="721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Přímá spojnice se šipkou 101"/>
          <p:cNvCxnSpPr/>
          <p:nvPr/>
        </p:nvCxnSpPr>
        <p:spPr>
          <a:xfrm>
            <a:off x="5470161" y="1869175"/>
            <a:ext cx="0" cy="721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Přímá spojnice se šipkou 102"/>
          <p:cNvCxnSpPr/>
          <p:nvPr/>
        </p:nvCxnSpPr>
        <p:spPr>
          <a:xfrm>
            <a:off x="4111920" y="1869175"/>
            <a:ext cx="0" cy="721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Přímá spojnice se šipkou 103"/>
          <p:cNvCxnSpPr/>
          <p:nvPr/>
        </p:nvCxnSpPr>
        <p:spPr>
          <a:xfrm>
            <a:off x="1910751" y="1890082"/>
            <a:ext cx="0" cy="721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Obdélník 104"/>
          <p:cNvSpPr/>
          <p:nvPr/>
        </p:nvSpPr>
        <p:spPr>
          <a:xfrm>
            <a:off x="395536" y="4110373"/>
            <a:ext cx="542094" cy="4563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6" name="Obdélník 105"/>
          <p:cNvSpPr/>
          <p:nvPr/>
        </p:nvSpPr>
        <p:spPr>
          <a:xfrm>
            <a:off x="1713243" y="1343738"/>
            <a:ext cx="542094" cy="4563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7" name="Obdélník 106"/>
          <p:cNvSpPr/>
          <p:nvPr/>
        </p:nvSpPr>
        <p:spPr>
          <a:xfrm>
            <a:off x="2455799" y="1384170"/>
            <a:ext cx="542094" cy="4563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8" name="Obdélník 107"/>
          <p:cNvSpPr/>
          <p:nvPr/>
        </p:nvSpPr>
        <p:spPr>
          <a:xfrm>
            <a:off x="6897145" y="1433683"/>
            <a:ext cx="542094" cy="4563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9" name="Obdélník 108"/>
          <p:cNvSpPr/>
          <p:nvPr/>
        </p:nvSpPr>
        <p:spPr>
          <a:xfrm>
            <a:off x="3830967" y="1433683"/>
            <a:ext cx="542094" cy="4563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0" name="Obdélník 109"/>
          <p:cNvSpPr/>
          <p:nvPr/>
        </p:nvSpPr>
        <p:spPr>
          <a:xfrm>
            <a:off x="5199114" y="1398493"/>
            <a:ext cx="542094" cy="4563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111" name="Group 2"/>
          <p:cNvGrpSpPr>
            <a:grpSpLocks/>
          </p:cNvGrpSpPr>
          <p:nvPr/>
        </p:nvGrpSpPr>
        <p:grpSpPr bwMode="auto">
          <a:xfrm>
            <a:off x="374022" y="5163374"/>
            <a:ext cx="8280920" cy="904106"/>
            <a:chOff x="510" y="4500"/>
            <a:chExt cx="10800" cy="900"/>
          </a:xfrm>
        </p:grpSpPr>
        <p:grpSp>
          <p:nvGrpSpPr>
            <p:cNvPr id="112" name="Group 3"/>
            <p:cNvGrpSpPr>
              <a:grpSpLocks/>
            </p:cNvGrpSpPr>
            <p:nvPr/>
          </p:nvGrpSpPr>
          <p:grpSpPr bwMode="auto">
            <a:xfrm>
              <a:off x="510" y="4500"/>
              <a:ext cx="10633" cy="900"/>
              <a:chOff x="900" y="2700"/>
              <a:chExt cx="10633" cy="900"/>
            </a:xfrm>
          </p:grpSpPr>
          <p:grpSp>
            <p:nvGrpSpPr>
              <p:cNvPr id="115" name="Group 4"/>
              <p:cNvGrpSpPr>
                <a:grpSpLocks/>
              </p:cNvGrpSpPr>
              <p:nvPr/>
            </p:nvGrpSpPr>
            <p:grpSpPr bwMode="auto">
              <a:xfrm>
                <a:off x="10800" y="2700"/>
                <a:ext cx="707" cy="900"/>
                <a:chOff x="913" y="2700"/>
                <a:chExt cx="707" cy="900"/>
              </a:xfrm>
            </p:grpSpPr>
            <p:sp>
              <p:nvSpPr>
                <p:cNvPr id="195" name="Line 5"/>
                <p:cNvSpPr>
                  <a:spLocks noChangeShapeType="1"/>
                </p:cNvSpPr>
                <p:nvPr/>
              </p:nvSpPr>
              <p:spPr bwMode="auto">
                <a:xfrm>
                  <a:off x="1080" y="2880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cs-CZ"/>
                </a:p>
              </p:txBody>
            </p:sp>
            <p:sp>
              <p:nvSpPr>
                <p:cNvPr id="196" name="Line 6"/>
                <p:cNvSpPr>
                  <a:spLocks noChangeShapeType="1"/>
                </p:cNvSpPr>
                <p:nvPr/>
              </p:nvSpPr>
              <p:spPr bwMode="auto">
                <a:xfrm>
                  <a:off x="1260" y="2880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cs-CZ"/>
                </a:p>
              </p:txBody>
            </p:sp>
            <p:sp>
              <p:nvSpPr>
                <p:cNvPr id="197" name="Line 7"/>
                <p:cNvSpPr>
                  <a:spLocks noChangeShapeType="1"/>
                </p:cNvSpPr>
                <p:nvPr/>
              </p:nvSpPr>
              <p:spPr bwMode="auto">
                <a:xfrm>
                  <a:off x="1440" y="2880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cs-CZ"/>
                </a:p>
              </p:txBody>
            </p:sp>
            <p:sp>
              <p:nvSpPr>
                <p:cNvPr id="198" name="Line 8"/>
                <p:cNvSpPr>
                  <a:spLocks noChangeShapeType="1"/>
                </p:cNvSpPr>
                <p:nvPr/>
              </p:nvSpPr>
              <p:spPr bwMode="auto">
                <a:xfrm>
                  <a:off x="1620" y="2880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cs-CZ"/>
                </a:p>
              </p:txBody>
            </p:sp>
            <p:sp>
              <p:nvSpPr>
                <p:cNvPr id="199" name="Line 9"/>
                <p:cNvSpPr>
                  <a:spLocks noChangeShapeType="1"/>
                </p:cNvSpPr>
                <p:nvPr/>
              </p:nvSpPr>
              <p:spPr bwMode="auto">
                <a:xfrm>
                  <a:off x="913" y="2700"/>
                  <a:ext cx="0" cy="9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cs-CZ"/>
                </a:p>
              </p:txBody>
            </p:sp>
          </p:grpSp>
          <p:grpSp>
            <p:nvGrpSpPr>
              <p:cNvPr id="116" name="Group 10"/>
              <p:cNvGrpSpPr>
                <a:grpSpLocks/>
              </p:cNvGrpSpPr>
              <p:nvPr/>
            </p:nvGrpSpPr>
            <p:grpSpPr bwMode="auto">
              <a:xfrm>
                <a:off x="900" y="2700"/>
                <a:ext cx="10633" cy="900"/>
                <a:chOff x="900" y="2700"/>
                <a:chExt cx="10633" cy="900"/>
              </a:xfrm>
            </p:grpSpPr>
            <p:grpSp>
              <p:nvGrpSpPr>
                <p:cNvPr id="117" name="Group 11"/>
                <p:cNvGrpSpPr>
                  <a:grpSpLocks/>
                </p:cNvGrpSpPr>
                <p:nvPr/>
              </p:nvGrpSpPr>
              <p:grpSpPr bwMode="auto">
                <a:xfrm>
                  <a:off x="9000" y="2700"/>
                  <a:ext cx="707" cy="900"/>
                  <a:chOff x="913" y="2700"/>
                  <a:chExt cx="707" cy="900"/>
                </a:xfrm>
              </p:grpSpPr>
              <p:sp>
                <p:nvSpPr>
                  <p:cNvPr id="190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1080" y="2880"/>
                    <a:ext cx="0" cy="36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cs-CZ"/>
                  </a:p>
                </p:txBody>
              </p:sp>
              <p:sp>
                <p:nvSpPr>
                  <p:cNvPr id="191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1260" y="2880"/>
                    <a:ext cx="0" cy="36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cs-CZ"/>
                  </a:p>
                </p:txBody>
              </p:sp>
              <p:sp>
                <p:nvSpPr>
                  <p:cNvPr id="192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1440" y="2880"/>
                    <a:ext cx="0" cy="36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cs-CZ"/>
                  </a:p>
                </p:txBody>
              </p:sp>
              <p:sp>
                <p:nvSpPr>
                  <p:cNvPr id="193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1620" y="2880"/>
                    <a:ext cx="0" cy="36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cs-CZ"/>
                  </a:p>
                </p:txBody>
              </p:sp>
              <p:sp>
                <p:nvSpPr>
                  <p:cNvPr id="194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913" y="2700"/>
                    <a:ext cx="0" cy="90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cs-CZ"/>
                  </a:p>
                </p:txBody>
              </p:sp>
            </p:grpSp>
            <p:grpSp>
              <p:nvGrpSpPr>
                <p:cNvPr id="118" name="Group 17"/>
                <p:cNvGrpSpPr>
                  <a:grpSpLocks/>
                </p:cNvGrpSpPr>
                <p:nvPr/>
              </p:nvGrpSpPr>
              <p:grpSpPr bwMode="auto">
                <a:xfrm>
                  <a:off x="900" y="2700"/>
                  <a:ext cx="10633" cy="900"/>
                  <a:chOff x="900" y="2700"/>
                  <a:chExt cx="10633" cy="900"/>
                </a:xfrm>
              </p:grpSpPr>
              <p:grpSp>
                <p:nvGrpSpPr>
                  <p:cNvPr id="119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6300" y="2700"/>
                    <a:ext cx="707" cy="900"/>
                    <a:chOff x="913" y="2700"/>
                    <a:chExt cx="707" cy="900"/>
                  </a:xfrm>
                </p:grpSpPr>
                <p:sp>
                  <p:nvSpPr>
                    <p:cNvPr id="185" name="Line 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080" y="2880"/>
                      <a:ext cx="0" cy="36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cs-CZ"/>
                    </a:p>
                  </p:txBody>
                </p:sp>
                <p:sp>
                  <p:nvSpPr>
                    <p:cNvPr id="186" name="Line 2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260" y="2880"/>
                      <a:ext cx="0" cy="36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cs-CZ"/>
                    </a:p>
                  </p:txBody>
                </p:sp>
                <p:sp>
                  <p:nvSpPr>
                    <p:cNvPr id="187" name="Line 2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440" y="2880"/>
                      <a:ext cx="0" cy="36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cs-CZ"/>
                    </a:p>
                  </p:txBody>
                </p:sp>
                <p:sp>
                  <p:nvSpPr>
                    <p:cNvPr id="188" name="Line 2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620" y="2880"/>
                      <a:ext cx="0" cy="36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cs-CZ"/>
                    </a:p>
                  </p:txBody>
                </p:sp>
                <p:sp>
                  <p:nvSpPr>
                    <p:cNvPr id="189" name="Line 2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13" y="2700"/>
                      <a:ext cx="0" cy="90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cs-CZ"/>
                    </a:p>
                  </p:txBody>
                </p:sp>
              </p:grpSp>
              <p:grpSp>
                <p:nvGrpSpPr>
                  <p:cNvPr id="120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900" y="2700"/>
                    <a:ext cx="10633" cy="900"/>
                    <a:chOff x="900" y="2700"/>
                    <a:chExt cx="10633" cy="900"/>
                  </a:xfrm>
                </p:grpSpPr>
                <p:grpSp>
                  <p:nvGrpSpPr>
                    <p:cNvPr id="121" name="Group 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200" y="2700"/>
                      <a:ext cx="707" cy="900"/>
                      <a:chOff x="913" y="2700"/>
                      <a:chExt cx="707" cy="900"/>
                    </a:xfrm>
                  </p:grpSpPr>
                  <p:sp>
                    <p:nvSpPr>
                      <p:cNvPr id="180" name="Line 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80" y="2880"/>
                        <a:ext cx="0" cy="36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cs-CZ"/>
                      </a:p>
                    </p:txBody>
                  </p:sp>
                  <p:sp>
                    <p:nvSpPr>
                      <p:cNvPr id="181" name="Line 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60" y="2880"/>
                        <a:ext cx="0" cy="36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cs-CZ"/>
                      </a:p>
                    </p:txBody>
                  </p:sp>
                  <p:sp>
                    <p:nvSpPr>
                      <p:cNvPr id="182" name="Line 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40" y="2880"/>
                        <a:ext cx="0" cy="36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cs-CZ"/>
                      </a:p>
                    </p:txBody>
                  </p:sp>
                  <p:sp>
                    <p:nvSpPr>
                      <p:cNvPr id="183" name="Line 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620" y="2880"/>
                        <a:ext cx="0" cy="36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cs-CZ"/>
                      </a:p>
                    </p:txBody>
                  </p:sp>
                  <p:sp>
                    <p:nvSpPr>
                      <p:cNvPr id="184" name="Line 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913" y="2700"/>
                        <a:ext cx="0" cy="90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cs-CZ"/>
                      </a:p>
                    </p:txBody>
                  </p:sp>
                </p:grpSp>
                <p:grpSp>
                  <p:nvGrpSpPr>
                    <p:cNvPr id="122" name="Group 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00" y="2700"/>
                      <a:ext cx="10633" cy="900"/>
                      <a:chOff x="900" y="2700"/>
                      <a:chExt cx="10633" cy="900"/>
                    </a:xfrm>
                  </p:grpSpPr>
                  <p:grpSp>
                    <p:nvGrpSpPr>
                      <p:cNvPr id="123" name="Group 3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100" y="2700"/>
                        <a:ext cx="707" cy="900"/>
                        <a:chOff x="913" y="2700"/>
                        <a:chExt cx="707" cy="900"/>
                      </a:xfrm>
                    </p:grpSpPr>
                    <p:sp>
                      <p:nvSpPr>
                        <p:cNvPr id="175" name="Line 3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080" y="2880"/>
                          <a:ext cx="0" cy="3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cs-CZ"/>
                        </a:p>
                      </p:txBody>
                    </p:sp>
                    <p:sp>
                      <p:nvSpPr>
                        <p:cNvPr id="176" name="Line 3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260" y="2880"/>
                          <a:ext cx="0" cy="3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cs-CZ"/>
                        </a:p>
                      </p:txBody>
                    </p:sp>
                    <p:sp>
                      <p:nvSpPr>
                        <p:cNvPr id="177" name="Line 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440" y="2880"/>
                          <a:ext cx="0" cy="3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cs-CZ"/>
                        </a:p>
                      </p:txBody>
                    </p:sp>
                    <p:sp>
                      <p:nvSpPr>
                        <p:cNvPr id="178" name="Line 3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620" y="2880"/>
                          <a:ext cx="0" cy="3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cs-CZ"/>
                        </a:p>
                      </p:txBody>
                    </p:sp>
                    <p:sp>
                      <p:nvSpPr>
                        <p:cNvPr id="179" name="Line 3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913" y="2700"/>
                          <a:ext cx="0" cy="90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cs-CZ"/>
                        </a:p>
                      </p:txBody>
                    </p:sp>
                  </p:grpSp>
                  <p:grpSp>
                    <p:nvGrpSpPr>
                      <p:cNvPr id="124" name="Group 3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900" y="2700"/>
                        <a:ext cx="10633" cy="900"/>
                        <a:chOff x="900" y="2700"/>
                        <a:chExt cx="10633" cy="900"/>
                      </a:xfrm>
                    </p:grpSpPr>
                    <p:grpSp>
                      <p:nvGrpSpPr>
                        <p:cNvPr id="125" name="Group 3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00" y="2700"/>
                          <a:ext cx="10440" cy="900"/>
                          <a:chOff x="900" y="2700"/>
                          <a:chExt cx="10440" cy="900"/>
                        </a:xfrm>
                      </p:grpSpPr>
                      <p:grpSp>
                        <p:nvGrpSpPr>
                          <p:cNvPr id="134" name="Group 40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4500" y="2700"/>
                            <a:ext cx="707" cy="900"/>
                            <a:chOff x="913" y="2700"/>
                            <a:chExt cx="707" cy="900"/>
                          </a:xfrm>
                        </p:grpSpPr>
                        <p:sp>
                          <p:nvSpPr>
                            <p:cNvPr id="170" name="Line 41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08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171" name="Line 42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26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172" name="Line 43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44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173" name="Line 44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62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174" name="Line 45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913" y="2700"/>
                              <a:ext cx="0" cy="90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</p:grpSp>
                      <p:grpSp>
                        <p:nvGrpSpPr>
                          <p:cNvPr id="135" name="Group 4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00" y="2700"/>
                            <a:ext cx="10440" cy="900"/>
                            <a:chOff x="913" y="2700"/>
                            <a:chExt cx="10440" cy="900"/>
                          </a:xfrm>
                        </p:grpSpPr>
                        <p:sp>
                          <p:nvSpPr>
                            <p:cNvPr id="136" name="Line 47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913" y="3060"/>
                              <a:ext cx="10440" cy="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grpSp>
                          <p:nvGrpSpPr>
                            <p:cNvPr id="137" name="Group 48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5400" y="2700"/>
                              <a:ext cx="707" cy="900"/>
                              <a:chOff x="913" y="2700"/>
                              <a:chExt cx="707" cy="900"/>
                            </a:xfrm>
                          </p:grpSpPr>
                          <p:sp>
                            <p:nvSpPr>
                              <p:cNvPr id="165" name="Line 49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>
                                <a:off x="1080" y="2880"/>
                                <a:ext cx="0" cy="360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cs-CZ"/>
                              </a:p>
                            </p:txBody>
                          </p:sp>
                          <p:sp>
                            <p:nvSpPr>
                              <p:cNvPr id="166" name="Line 50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>
                                <a:off x="1260" y="2880"/>
                                <a:ext cx="0" cy="360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cs-CZ"/>
                              </a:p>
                            </p:txBody>
                          </p:sp>
                          <p:sp>
                            <p:nvSpPr>
                              <p:cNvPr id="167" name="Line 51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>
                                <a:off x="1440" y="2880"/>
                                <a:ext cx="0" cy="360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cs-CZ"/>
                              </a:p>
                            </p:txBody>
                          </p:sp>
                          <p:sp>
                            <p:nvSpPr>
                              <p:cNvPr id="168" name="Line 52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>
                                <a:off x="1620" y="2880"/>
                                <a:ext cx="0" cy="360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cs-CZ"/>
                              </a:p>
                            </p:txBody>
                          </p:sp>
                          <p:sp>
                            <p:nvSpPr>
                              <p:cNvPr id="169" name="Line 53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>
                                <a:off x="913" y="2700"/>
                                <a:ext cx="0" cy="900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cs-CZ"/>
                              </a:p>
                            </p:txBody>
                          </p:sp>
                        </p:grpSp>
                        <p:grpSp>
                          <p:nvGrpSpPr>
                            <p:cNvPr id="138" name="Group 54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913" y="2700"/>
                              <a:ext cx="3394" cy="900"/>
                              <a:chOff x="913" y="2700"/>
                              <a:chExt cx="3394" cy="900"/>
                            </a:xfrm>
                          </p:grpSpPr>
                          <p:grpSp>
                            <p:nvGrpSpPr>
                              <p:cNvPr id="139" name="Group 55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913" y="2700"/>
                                <a:ext cx="1594" cy="900"/>
                                <a:chOff x="913" y="2700"/>
                                <a:chExt cx="1594" cy="900"/>
                              </a:xfrm>
                            </p:grpSpPr>
                            <p:grpSp>
                              <p:nvGrpSpPr>
                                <p:cNvPr id="153" name="Group 56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913" y="2700"/>
                                  <a:ext cx="707" cy="900"/>
                                  <a:chOff x="913" y="2700"/>
                                  <a:chExt cx="707" cy="900"/>
                                </a:xfrm>
                              </p:grpSpPr>
                              <p:sp>
                                <p:nvSpPr>
                                  <p:cNvPr id="160" name="Line 57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08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161" name="Line 58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26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162" name="Line 59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44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163" name="Line 60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62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164" name="Line 61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913" y="2700"/>
                                    <a:ext cx="0" cy="90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</p:grpSp>
                            <p:grpSp>
                              <p:nvGrpSpPr>
                                <p:cNvPr id="154" name="Group 62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1800" y="2700"/>
                                  <a:ext cx="707" cy="900"/>
                                  <a:chOff x="913" y="2700"/>
                                  <a:chExt cx="707" cy="900"/>
                                </a:xfrm>
                              </p:grpSpPr>
                              <p:sp>
                                <p:nvSpPr>
                                  <p:cNvPr id="155" name="Line 63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08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156" name="Line 64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26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157" name="Line 65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44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158" name="Line 66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62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159" name="Line 67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913" y="2700"/>
                                    <a:ext cx="0" cy="90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</p:grpSp>
                          </p:grpSp>
                          <p:grpSp>
                            <p:nvGrpSpPr>
                              <p:cNvPr id="140" name="Group 68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2700" y="2700"/>
                                <a:ext cx="1607" cy="900"/>
                                <a:chOff x="2700" y="2700"/>
                                <a:chExt cx="1607" cy="900"/>
                              </a:xfrm>
                            </p:grpSpPr>
                            <p:grpSp>
                              <p:nvGrpSpPr>
                                <p:cNvPr id="141" name="Group 69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2700" y="2700"/>
                                  <a:ext cx="707" cy="900"/>
                                  <a:chOff x="913" y="2700"/>
                                  <a:chExt cx="707" cy="900"/>
                                </a:xfrm>
                              </p:grpSpPr>
                              <p:sp>
                                <p:nvSpPr>
                                  <p:cNvPr id="148" name="Line 70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08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149" name="Line 71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26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150" name="Line 72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44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151" name="Line 73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62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152" name="Line 74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913" y="2700"/>
                                    <a:ext cx="0" cy="90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</p:grpSp>
                            <p:grpSp>
                              <p:nvGrpSpPr>
                                <p:cNvPr id="142" name="Group 75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3600" y="2700"/>
                                  <a:ext cx="707" cy="900"/>
                                  <a:chOff x="913" y="2700"/>
                                  <a:chExt cx="707" cy="900"/>
                                </a:xfrm>
                              </p:grpSpPr>
                              <p:sp>
                                <p:nvSpPr>
                                  <p:cNvPr id="143" name="Line 76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08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144" name="Line 77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26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145" name="Line 78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44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146" name="Line 79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62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147" name="Line 80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913" y="2700"/>
                                    <a:ext cx="0" cy="90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</p:grpSp>
                          </p:grpSp>
                        </p:grpSp>
                      </p:grpSp>
                    </p:grpSp>
                    <p:grpSp>
                      <p:nvGrpSpPr>
                        <p:cNvPr id="126" name="Group 8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900" y="2700"/>
                          <a:ext cx="1633" cy="900"/>
                          <a:chOff x="9900" y="2700"/>
                          <a:chExt cx="1633" cy="900"/>
                        </a:xfrm>
                      </p:grpSpPr>
                      <p:grpSp>
                        <p:nvGrpSpPr>
                          <p:cNvPr id="127" name="Group 8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900" y="2700"/>
                            <a:ext cx="707" cy="900"/>
                            <a:chOff x="913" y="2700"/>
                            <a:chExt cx="707" cy="900"/>
                          </a:xfrm>
                        </p:grpSpPr>
                        <p:sp>
                          <p:nvSpPr>
                            <p:cNvPr id="129" name="Line 83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08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130" name="Line 84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26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131" name="Line 85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44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132" name="Line 86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62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133" name="Line 87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913" y="2700"/>
                              <a:ext cx="0" cy="90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</p:grpSp>
                      <p:sp>
                        <p:nvSpPr>
                          <p:cNvPr id="128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1173" y="3060"/>
                            <a:ext cx="360" cy="0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cs-CZ"/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  <p:sp>
          <p:nvSpPr>
            <p:cNvPr id="113" name="Line 89"/>
            <p:cNvSpPr>
              <a:spLocks noChangeShapeType="1"/>
            </p:cNvSpPr>
            <p:nvPr/>
          </p:nvSpPr>
          <p:spPr bwMode="auto">
            <a:xfrm>
              <a:off x="11310" y="4500"/>
              <a:ext cx="0" cy="9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4" name="Line 90"/>
            <p:cNvSpPr>
              <a:spLocks noChangeShapeType="1"/>
            </p:cNvSpPr>
            <p:nvPr/>
          </p:nvSpPr>
          <p:spPr bwMode="auto">
            <a:xfrm>
              <a:off x="11130" y="4860"/>
              <a:ext cx="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  <p:sp>
        <p:nvSpPr>
          <p:cNvPr id="200" name="TextovéPole 199"/>
          <p:cNvSpPr txBox="1"/>
          <p:nvPr/>
        </p:nvSpPr>
        <p:spPr>
          <a:xfrm>
            <a:off x="52476" y="6093296"/>
            <a:ext cx="9033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510      520       530       540       550       560       570     580      590       600       610       620       630    </a:t>
            </a:r>
            <a:endParaRPr lang="cs-CZ" dirty="0"/>
          </a:p>
        </p:txBody>
      </p:sp>
      <p:cxnSp>
        <p:nvCxnSpPr>
          <p:cNvPr id="201" name="Přímá spojnice se šipkou 200"/>
          <p:cNvCxnSpPr/>
          <p:nvPr/>
        </p:nvCxnSpPr>
        <p:spPr>
          <a:xfrm>
            <a:off x="661599" y="4654738"/>
            <a:ext cx="0" cy="721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Přímá spojnice se šipkou 201"/>
          <p:cNvCxnSpPr/>
          <p:nvPr/>
        </p:nvCxnSpPr>
        <p:spPr>
          <a:xfrm>
            <a:off x="1341708" y="4643372"/>
            <a:ext cx="0" cy="721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Přímá spojnice se šipkou 202"/>
          <p:cNvCxnSpPr/>
          <p:nvPr/>
        </p:nvCxnSpPr>
        <p:spPr>
          <a:xfrm>
            <a:off x="2026234" y="4616962"/>
            <a:ext cx="0" cy="721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Přímá spojnice se šipkou 203"/>
          <p:cNvCxnSpPr/>
          <p:nvPr/>
        </p:nvCxnSpPr>
        <p:spPr>
          <a:xfrm>
            <a:off x="7556814" y="4566772"/>
            <a:ext cx="0" cy="721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Přímá spojnice se šipkou 204"/>
          <p:cNvCxnSpPr/>
          <p:nvPr/>
        </p:nvCxnSpPr>
        <p:spPr>
          <a:xfrm>
            <a:off x="4664044" y="4616962"/>
            <a:ext cx="0" cy="721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Přímá spojnice se šipkou 205"/>
          <p:cNvCxnSpPr/>
          <p:nvPr/>
        </p:nvCxnSpPr>
        <p:spPr>
          <a:xfrm>
            <a:off x="5486584" y="4616962"/>
            <a:ext cx="0" cy="721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Přímá spojnice se šipkou 206"/>
          <p:cNvCxnSpPr/>
          <p:nvPr/>
        </p:nvCxnSpPr>
        <p:spPr>
          <a:xfrm>
            <a:off x="8246891" y="4562166"/>
            <a:ext cx="0" cy="721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Přímá spojnice se šipkou 207"/>
          <p:cNvCxnSpPr/>
          <p:nvPr/>
        </p:nvCxnSpPr>
        <p:spPr>
          <a:xfrm>
            <a:off x="3311476" y="4566772"/>
            <a:ext cx="0" cy="721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Přímá spojnice se šipkou 208"/>
          <p:cNvCxnSpPr/>
          <p:nvPr/>
        </p:nvCxnSpPr>
        <p:spPr>
          <a:xfrm>
            <a:off x="6452568" y="4579381"/>
            <a:ext cx="0" cy="721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Obdélník 209"/>
          <p:cNvSpPr/>
          <p:nvPr/>
        </p:nvSpPr>
        <p:spPr>
          <a:xfrm>
            <a:off x="588526" y="1343738"/>
            <a:ext cx="542094" cy="4563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1" name="Obdélník 210"/>
          <p:cNvSpPr/>
          <p:nvPr/>
        </p:nvSpPr>
        <p:spPr>
          <a:xfrm>
            <a:off x="1130620" y="4160564"/>
            <a:ext cx="542094" cy="4563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2" name="Obdélník 211"/>
          <p:cNvSpPr/>
          <p:nvPr/>
        </p:nvSpPr>
        <p:spPr>
          <a:xfrm>
            <a:off x="3017828" y="4138082"/>
            <a:ext cx="542094" cy="4563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3" name="Obdélník 212"/>
          <p:cNvSpPr/>
          <p:nvPr/>
        </p:nvSpPr>
        <p:spPr>
          <a:xfrm>
            <a:off x="1867776" y="4138082"/>
            <a:ext cx="542094" cy="4563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4" name="Obdélník 213"/>
          <p:cNvSpPr/>
          <p:nvPr/>
        </p:nvSpPr>
        <p:spPr>
          <a:xfrm>
            <a:off x="4371790" y="4138083"/>
            <a:ext cx="542094" cy="4563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5" name="Obdélník 214"/>
          <p:cNvSpPr/>
          <p:nvPr/>
        </p:nvSpPr>
        <p:spPr>
          <a:xfrm>
            <a:off x="5226072" y="4160563"/>
            <a:ext cx="542094" cy="4563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6" name="Obdélník 215"/>
          <p:cNvSpPr/>
          <p:nvPr/>
        </p:nvSpPr>
        <p:spPr>
          <a:xfrm>
            <a:off x="6219297" y="4122982"/>
            <a:ext cx="542094" cy="4563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7" name="Obdélník 216"/>
          <p:cNvSpPr/>
          <p:nvPr/>
        </p:nvSpPr>
        <p:spPr>
          <a:xfrm>
            <a:off x="7297867" y="4098672"/>
            <a:ext cx="542094" cy="4563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8" name="Obdélník 217"/>
          <p:cNvSpPr/>
          <p:nvPr/>
        </p:nvSpPr>
        <p:spPr>
          <a:xfrm>
            <a:off x="8017178" y="4090045"/>
            <a:ext cx="542094" cy="4563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758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txBody>
          <a:bodyPr>
            <a:normAutofit fontScale="90000"/>
          </a:bodyPr>
          <a:lstStyle/>
          <a:p>
            <a:pPr lvl="0"/>
            <a:r>
              <a:rPr lang="cs-CZ" dirty="0" smtClean="0"/>
              <a:t>Vyznač na číselné ose daná čísla barevně:</a:t>
            </a:r>
            <a:endParaRPr lang="cs-CZ" dirty="0"/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416843" y="2204864"/>
            <a:ext cx="8280920" cy="904106"/>
            <a:chOff x="510" y="4500"/>
            <a:chExt cx="10800" cy="900"/>
          </a:xfrm>
        </p:grpSpPr>
        <p:grpSp>
          <p:nvGrpSpPr>
            <p:cNvPr id="6" name="Group 3"/>
            <p:cNvGrpSpPr>
              <a:grpSpLocks/>
            </p:cNvGrpSpPr>
            <p:nvPr/>
          </p:nvGrpSpPr>
          <p:grpSpPr bwMode="auto">
            <a:xfrm>
              <a:off x="510" y="4500"/>
              <a:ext cx="10633" cy="900"/>
              <a:chOff x="900" y="2700"/>
              <a:chExt cx="10633" cy="900"/>
            </a:xfrm>
          </p:grpSpPr>
          <p:grpSp>
            <p:nvGrpSpPr>
              <p:cNvPr id="9" name="Group 4"/>
              <p:cNvGrpSpPr>
                <a:grpSpLocks/>
              </p:cNvGrpSpPr>
              <p:nvPr/>
            </p:nvGrpSpPr>
            <p:grpSpPr bwMode="auto">
              <a:xfrm>
                <a:off x="10800" y="2700"/>
                <a:ext cx="707" cy="900"/>
                <a:chOff x="913" y="2700"/>
                <a:chExt cx="707" cy="900"/>
              </a:xfrm>
            </p:grpSpPr>
            <p:sp>
              <p:nvSpPr>
                <p:cNvPr id="89" name="Line 5"/>
                <p:cNvSpPr>
                  <a:spLocks noChangeShapeType="1"/>
                </p:cNvSpPr>
                <p:nvPr/>
              </p:nvSpPr>
              <p:spPr bwMode="auto">
                <a:xfrm>
                  <a:off x="1080" y="2880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cs-CZ"/>
                </a:p>
              </p:txBody>
            </p:sp>
            <p:sp>
              <p:nvSpPr>
                <p:cNvPr id="90" name="Line 6"/>
                <p:cNvSpPr>
                  <a:spLocks noChangeShapeType="1"/>
                </p:cNvSpPr>
                <p:nvPr/>
              </p:nvSpPr>
              <p:spPr bwMode="auto">
                <a:xfrm>
                  <a:off x="1260" y="2880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cs-CZ"/>
                </a:p>
              </p:txBody>
            </p:sp>
            <p:sp>
              <p:nvSpPr>
                <p:cNvPr id="91" name="Line 7"/>
                <p:cNvSpPr>
                  <a:spLocks noChangeShapeType="1"/>
                </p:cNvSpPr>
                <p:nvPr/>
              </p:nvSpPr>
              <p:spPr bwMode="auto">
                <a:xfrm>
                  <a:off x="1440" y="2880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cs-CZ"/>
                </a:p>
              </p:txBody>
            </p:sp>
            <p:sp>
              <p:nvSpPr>
                <p:cNvPr id="92" name="Line 8"/>
                <p:cNvSpPr>
                  <a:spLocks noChangeShapeType="1"/>
                </p:cNvSpPr>
                <p:nvPr/>
              </p:nvSpPr>
              <p:spPr bwMode="auto">
                <a:xfrm>
                  <a:off x="1620" y="2880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cs-CZ"/>
                </a:p>
              </p:txBody>
            </p:sp>
            <p:sp>
              <p:nvSpPr>
                <p:cNvPr id="93" name="Line 9"/>
                <p:cNvSpPr>
                  <a:spLocks noChangeShapeType="1"/>
                </p:cNvSpPr>
                <p:nvPr/>
              </p:nvSpPr>
              <p:spPr bwMode="auto">
                <a:xfrm>
                  <a:off x="913" y="2700"/>
                  <a:ext cx="0" cy="9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cs-CZ"/>
                </a:p>
              </p:txBody>
            </p:sp>
          </p:grpSp>
          <p:grpSp>
            <p:nvGrpSpPr>
              <p:cNvPr id="10" name="Group 10"/>
              <p:cNvGrpSpPr>
                <a:grpSpLocks/>
              </p:cNvGrpSpPr>
              <p:nvPr/>
            </p:nvGrpSpPr>
            <p:grpSpPr bwMode="auto">
              <a:xfrm>
                <a:off x="900" y="2700"/>
                <a:ext cx="10633" cy="900"/>
                <a:chOff x="900" y="2700"/>
                <a:chExt cx="10633" cy="900"/>
              </a:xfrm>
            </p:grpSpPr>
            <p:grpSp>
              <p:nvGrpSpPr>
                <p:cNvPr id="11" name="Group 11"/>
                <p:cNvGrpSpPr>
                  <a:grpSpLocks/>
                </p:cNvGrpSpPr>
                <p:nvPr/>
              </p:nvGrpSpPr>
              <p:grpSpPr bwMode="auto">
                <a:xfrm>
                  <a:off x="9000" y="2700"/>
                  <a:ext cx="707" cy="900"/>
                  <a:chOff x="913" y="2700"/>
                  <a:chExt cx="707" cy="900"/>
                </a:xfrm>
              </p:grpSpPr>
              <p:sp>
                <p:nvSpPr>
                  <p:cNvPr id="84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1080" y="2880"/>
                    <a:ext cx="0" cy="36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cs-CZ"/>
                  </a:p>
                </p:txBody>
              </p:sp>
              <p:sp>
                <p:nvSpPr>
                  <p:cNvPr id="85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1260" y="2880"/>
                    <a:ext cx="0" cy="36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cs-CZ"/>
                  </a:p>
                </p:txBody>
              </p:sp>
              <p:sp>
                <p:nvSpPr>
                  <p:cNvPr id="86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1440" y="2880"/>
                    <a:ext cx="0" cy="36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cs-CZ"/>
                  </a:p>
                </p:txBody>
              </p:sp>
              <p:sp>
                <p:nvSpPr>
                  <p:cNvPr id="87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1620" y="2880"/>
                    <a:ext cx="0" cy="36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cs-CZ"/>
                  </a:p>
                </p:txBody>
              </p:sp>
              <p:sp>
                <p:nvSpPr>
                  <p:cNvPr id="88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913" y="2700"/>
                    <a:ext cx="0" cy="90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cs-CZ"/>
                  </a:p>
                </p:txBody>
              </p:sp>
            </p:grpSp>
            <p:grpSp>
              <p:nvGrpSpPr>
                <p:cNvPr id="12" name="Group 17"/>
                <p:cNvGrpSpPr>
                  <a:grpSpLocks/>
                </p:cNvGrpSpPr>
                <p:nvPr/>
              </p:nvGrpSpPr>
              <p:grpSpPr bwMode="auto">
                <a:xfrm>
                  <a:off x="900" y="2700"/>
                  <a:ext cx="10633" cy="900"/>
                  <a:chOff x="900" y="2700"/>
                  <a:chExt cx="10633" cy="900"/>
                </a:xfrm>
              </p:grpSpPr>
              <p:grpSp>
                <p:nvGrpSpPr>
                  <p:cNvPr id="13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6300" y="2700"/>
                    <a:ext cx="707" cy="900"/>
                    <a:chOff x="913" y="2700"/>
                    <a:chExt cx="707" cy="900"/>
                  </a:xfrm>
                </p:grpSpPr>
                <p:sp>
                  <p:nvSpPr>
                    <p:cNvPr id="79" name="Line 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080" y="2880"/>
                      <a:ext cx="0" cy="36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cs-CZ"/>
                    </a:p>
                  </p:txBody>
                </p:sp>
                <p:sp>
                  <p:nvSpPr>
                    <p:cNvPr id="80" name="Line 2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260" y="2880"/>
                      <a:ext cx="0" cy="36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cs-CZ"/>
                    </a:p>
                  </p:txBody>
                </p:sp>
                <p:sp>
                  <p:nvSpPr>
                    <p:cNvPr id="81" name="Line 2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440" y="2880"/>
                      <a:ext cx="0" cy="36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cs-CZ"/>
                    </a:p>
                  </p:txBody>
                </p:sp>
                <p:sp>
                  <p:nvSpPr>
                    <p:cNvPr id="82" name="Line 2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620" y="2880"/>
                      <a:ext cx="0" cy="36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cs-CZ"/>
                    </a:p>
                  </p:txBody>
                </p:sp>
                <p:sp>
                  <p:nvSpPr>
                    <p:cNvPr id="83" name="Line 2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13" y="2700"/>
                      <a:ext cx="0" cy="90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cs-CZ"/>
                    </a:p>
                  </p:txBody>
                </p:sp>
              </p:grpSp>
              <p:grpSp>
                <p:nvGrpSpPr>
                  <p:cNvPr id="14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900" y="2700"/>
                    <a:ext cx="10633" cy="900"/>
                    <a:chOff x="900" y="2700"/>
                    <a:chExt cx="10633" cy="900"/>
                  </a:xfrm>
                </p:grpSpPr>
                <p:grpSp>
                  <p:nvGrpSpPr>
                    <p:cNvPr id="15" name="Group 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200" y="2700"/>
                      <a:ext cx="707" cy="900"/>
                      <a:chOff x="913" y="2700"/>
                      <a:chExt cx="707" cy="900"/>
                    </a:xfrm>
                  </p:grpSpPr>
                  <p:sp>
                    <p:nvSpPr>
                      <p:cNvPr id="74" name="Line 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80" y="2880"/>
                        <a:ext cx="0" cy="36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cs-CZ"/>
                      </a:p>
                    </p:txBody>
                  </p:sp>
                  <p:sp>
                    <p:nvSpPr>
                      <p:cNvPr id="75" name="Line 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60" y="2880"/>
                        <a:ext cx="0" cy="36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cs-CZ"/>
                      </a:p>
                    </p:txBody>
                  </p:sp>
                  <p:sp>
                    <p:nvSpPr>
                      <p:cNvPr id="76" name="Line 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40" y="2880"/>
                        <a:ext cx="0" cy="36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cs-CZ"/>
                      </a:p>
                    </p:txBody>
                  </p:sp>
                  <p:sp>
                    <p:nvSpPr>
                      <p:cNvPr id="77" name="Line 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620" y="2880"/>
                        <a:ext cx="0" cy="36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cs-CZ"/>
                      </a:p>
                    </p:txBody>
                  </p:sp>
                  <p:sp>
                    <p:nvSpPr>
                      <p:cNvPr id="78" name="Line 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913" y="2700"/>
                        <a:ext cx="0" cy="90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cs-CZ"/>
                      </a:p>
                    </p:txBody>
                  </p:sp>
                </p:grpSp>
                <p:grpSp>
                  <p:nvGrpSpPr>
                    <p:cNvPr id="16" name="Group 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00" y="2700"/>
                      <a:ext cx="10633" cy="900"/>
                      <a:chOff x="900" y="2700"/>
                      <a:chExt cx="10633" cy="900"/>
                    </a:xfrm>
                  </p:grpSpPr>
                  <p:grpSp>
                    <p:nvGrpSpPr>
                      <p:cNvPr id="17" name="Group 3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100" y="2700"/>
                        <a:ext cx="707" cy="900"/>
                        <a:chOff x="913" y="2700"/>
                        <a:chExt cx="707" cy="900"/>
                      </a:xfrm>
                    </p:grpSpPr>
                    <p:sp>
                      <p:nvSpPr>
                        <p:cNvPr id="69" name="Line 3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080" y="2880"/>
                          <a:ext cx="0" cy="3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cs-CZ"/>
                        </a:p>
                      </p:txBody>
                    </p:sp>
                    <p:sp>
                      <p:nvSpPr>
                        <p:cNvPr id="70" name="Line 3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260" y="2880"/>
                          <a:ext cx="0" cy="3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cs-CZ"/>
                        </a:p>
                      </p:txBody>
                    </p:sp>
                    <p:sp>
                      <p:nvSpPr>
                        <p:cNvPr id="71" name="Line 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440" y="2880"/>
                          <a:ext cx="0" cy="3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cs-CZ"/>
                        </a:p>
                      </p:txBody>
                    </p:sp>
                    <p:sp>
                      <p:nvSpPr>
                        <p:cNvPr id="72" name="Line 3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620" y="2880"/>
                          <a:ext cx="0" cy="3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cs-CZ"/>
                        </a:p>
                      </p:txBody>
                    </p:sp>
                    <p:sp>
                      <p:nvSpPr>
                        <p:cNvPr id="73" name="Line 3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913" y="2700"/>
                          <a:ext cx="0" cy="90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cs-CZ"/>
                        </a:p>
                      </p:txBody>
                    </p:sp>
                  </p:grpSp>
                  <p:grpSp>
                    <p:nvGrpSpPr>
                      <p:cNvPr id="18" name="Group 3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900" y="2700"/>
                        <a:ext cx="10633" cy="900"/>
                        <a:chOff x="900" y="2700"/>
                        <a:chExt cx="10633" cy="900"/>
                      </a:xfrm>
                    </p:grpSpPr>
                    <p:grpSp>
                      <p:nvGrpSpPr>
                        <p:cNvPr id="19" name="Group 3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00" y="2700"/>
                          <a:ext cx="10440" cy="900"/>
                          <a:chOff x="900" y="2700"/>
                          <a:chExt cx="10440" cy="900"/>
                        </a:xfrm>
                      </p:grpSpPr>
                      <p:grpSp>
                        <p:nvGrpSpPr>
                          <p:cNvPr id="28" name="Group 40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4500" y="2700"/>
                            <a:ext cx="707" cy="900"/>
                            <a:chOff x="913" y="2700"/>
                            <a:chExt cx="707" cy="900"/>
                          </a:xfrm>
                        </p:grpSpPr>
                        <p:sp>
                          <p:nvSpPr>
                            <p:cNvPr id="64" name="Line 41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08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65" name="Line 42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26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66" name="Line 43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44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67" name="Line 44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62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68" name="Line 45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913" y="2700"/>
                              <a:ext cx="0" cy="90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</p:grpSp>
                      <p:grpSp>
                        <p:nvGrpSpPr>
                          <p:cNvPr id="29" name="Group 4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00" y="2700"/>
                            <a:ext cx="10440" cy="900"/>
                            <a:chOff x="913" y="2700"/>
                            <a:chExt cx="10440" cy="900"/>
                          </a:xfrm>
                        </p:grpSpPr>
                        <p:sp>
                          <p:nvSpPr>
                            <p:cNvPr id="30" name="Line 47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913" y="3060"/>
                              <a:ext cx="10440" cy="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grpSp>
                          <p:nvGrpSpPr>
                            <p:cNvPr id="31" name="Group 48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5400" y="2700"/>
                              <a:ext cx="707" cy="900"/>
                              <a:chOff x="913" y="2700"/>
                              <a:chExt cx="707" cy="900"/>
                            </a:xfrm>
                          </p:grpSpPr>
                          <p:sp>
                            <p:nvSpPr>
                              <p:cNvPr id="59" name="Line 49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>
                                <a:off x="1080" y="2880"/>
                                <a:ext cx="0" cy="360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cs-CZ"/>
                              </a:p>
                            </p:txBody>
                          </p:sp>
                          <p:sp>
                            <p:nvSpPr>
                              <p:cNvPr id="60" name="Line 50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>
                                <a:off x="1260" y="2880"/>
                                <a:ext cx="0" cy="360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cs-CZ"/>
                              </a:p>
                            </p:txBody>
                          </p:sp>
                          <p:sp>
                            <p:nvSpPr>
                              <p:cNvPr id="61" name="Line 51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>
                                <a:off x="1440" y="2880"/>
                                <a:ext cx="0" cy="360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cs-CZ"/>
                              </a:p>
                            </p:txBody>
                          </p:sp>
                          <p:sp>
                            <p:nvSpPr>
                              <p:cNvPr id="62" name="Line 52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>
                                <a:off x="1620" y="2880"/>
                                <a:ext cx="0" cy="360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cs-CZ"/>
                              </a:p>
                            </p:txBody>
                          </p:sp>
                          <p:sp>
                            <p:nvSpPr>
                              <p:cNvPr id="63" name="Line 53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>
                                <a:off x="913" y="2700"/>
                                <a:ext cx="0" cy="900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cs-CZ"/>
                              </a:p>
                            </p:txBody>
                          </p:sp>
                        </p:grpSp>
                        <p:grpSp>
                          <p:nvGrpSpPr>
                            <p:cNvPr id="32" name="Group 54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913" y="2700"/>
                              <a:ext cx="3394" cy="900"/>
                              <a:chOff x="913" y="2700"/>
                              <a:chExt cx="3394" cy="900"/>
                            </a:xfrm>
                          </p:grpSpPr>
                          <p:grpSp>
                            <p:nvGrpSpPr>
                              <p:cNvPr id="33" name="Group 55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913" y="2700"/>
                                <a:ext cx="1594" cy="900"/>
                                <a:chOff x="913" y="2700"/>
                                <a:chExt cx="1594" cy="900"/>
                              </a:xfrm>
                            </p:grpSpPr>
                            <p:grpSp>
                              <p:nvGrpSpPr>
                                <p:cNvPr id="47" name="Group 56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913" y="2700"/>
                                  <a:ext cx="707" cy="900"/>
                                  <a:chOff x="913" y="2700"/>
                                  <a:chExt cx="707" cy="900"/>
                                </a:xfrm>
                              </p:grpSpPr>
                              <p:sp>
                                <p:nvSpPr>
                                  <p:cNvPr id="54" name="Line 57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08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5" name="Line 58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26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6" name="Line 59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44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7" name="Line 60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62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8" name="Line 61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913" y="2700"/>
                                    <a:ext cx="0" cy="90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</p:grpSp>
                            <p:grpSp>
                              <p:nvGrpSpPr>
                                <p:cNvPr id="48" name="Group 62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1800" y="2700"/>
                                  <a:ext cx="707" cy="900"/>
                                  <a:chOff x="913" y="2700"/>
                                  <a:chExt cx="707" cy="900"/>
                                </a:xfrm>
                              </p:grpSpPr>
                              <p:sp>
                                <p:nvSpPr>
                                  <p:cNvPr id="49" name="Line 63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08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0" name="Line 64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26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1" name="Line 65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44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2" name="Line 66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62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53" name="Line 67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913" y="2700"/>
                                    <a:ext cx="0" cy="90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</p:grpSp>
                          </p:grpSp>
                          <p:grpSp>
                            <p:nvGrpSpPr>
                              <p:cNvPr id="34" name="Group 68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2700" y="2700"/>
                                <a:ext cx="1607" cy="900"/>
                                <a:chOff x="2700" y="2700"/>
                                <a:chExt cx="1607" cy="900"/>
                              </a:xfrm>
                            </p:grpSpPr>
                            <p:grpSp>
                              <p:nvGrpSpPr>
                                <p:cNvPr id="35" name="Group 69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2700" y="2700"/>
                                  <a:ext cx="707" cy="900"/>
                                  <a:chOff x="913" y="2700"/>
                                  <a:chExt cx="707" cy="900"/>
                                </a:xfrm>
                              </p:grpSpPr>
                              <p:sp>
                                <p:nvSpPr>
                                  <p:cNvPr id="42" name="Line 70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08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43" name="Line 71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26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44" name="Line 72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44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45" name="Line 73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62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46" name="Line 74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913" y="2700"/>
                                    <a:ext cx="0" cy="90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</p:grpSp>
                            <p:grpSp>
                              <p:nvGrpSpPr>
                                <p:cNvPr id="36" name="Group 75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3600" y="2700"/>
                                  <a:ext cx="707" cy="900"/>
                                  <a:chOff x="913" y="2700"/>
                                  <a:chExt cx="707" cy="900"/>
                                </a:xfrm>
                              </p:grpSpPr>
                              <p:sp>
                                <p:nvSpPr>
                                  <p:cNvPr id="37" name="Line 76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08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38" name="Line 77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26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39" name="Line 78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44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40" name="Line 79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620" y="2880"/>
                                    <a:ext cx="0" cy="36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41" name="Line 80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913" y="2700"/>
                                    <a:ext cx="0" cy="90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</p:grpSp>
                          </p:grpSp>
                        </p:grpSp>
                      </p:grpSp>
                    </p:grpSp>
                    <p:grpSp>
                      <p:nvGrpSpPr>
                        <p:cNvPr id="20" name="Group 8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900" y="2700"/>
                          <a:ext cx="1633" cy="900"/>
                          <a:chOff x="9900" y="2700"/>
                          <a:chExt cx="1633" cy="900"/>
                        </a:xfrm>
                      </p:grpSpPr>
                      <p:grpSp>
                        <p:nvGrpSpPr>
                          <p:cNvPr id="21" name="Group 8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900" y="2700"/>
                            <a:ext cx="707" cy="900"/>
                            <a:chOff x="913" y="2700"/>
                            <a:chExt cx="707" cy="900"/>
                          </a:xfrm>
                        </p:grpSpPr>
                        <p:sp>
                          <p:nvSpPr>
                            <p:cNvPr id="23" name="Line 83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08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24" name="Line 84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26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25" name="Line 85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44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26" name="Line 86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1620" y="2880"/>
                              <a:ext cx="0" cy="36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  <p:sp>
                          <p:nvSpPr>
                            <p:cNvPr id="27" name="Line 87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913" y="2700"/>
                              <a:ext cx="0" cy="900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cs-CZ"/>
                            </a:p>
                          </p:txBody>
                        </p:sp>
                      </p:grpSp>
                      <p:sp>
                        <p:nvSpPr>
                          <p:cNvPr id="22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1173" y="3060"/>
                            <a:ext cx="360" cy="0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cs-CZ"/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  <p:sp>
          <p:nvSpPr>
            <p:cNvPr id="7" name="Line 89"/>
            <p:cNvSpPr>
              <a:spLocks noChangeShapeType="1"/>
            </p:cNvSpPr>
            <p:nvPr/>
          </p:nvSpPr>
          <p:spPr bwMode="auto">
            <a:xfrm>
              <a:off x="11310" y="4500"/>
              <a:ext cx="0" cy="9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" name="Line 90"/>
            <p:cNvSpPr>
              <a:spLocks noChangeShapeType="1"/>
            </p:cNvSpPr>
            <p:nvPr/>
          </p:nvSpPr>
          <p:spPr bwMode="auto">
            <a:xfrm>
              <a:off x="11130" y="4860"/>
              <a:ext cx="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  <p:sp>
        <p:nvSpPr>
          <p:cNvPr id="94" name="TextovéPole 93"/>
          <p:cNvSpPr txBox="1"/>
          <p:nvPr/>
        </p:nvSpPr>
        <p:spPr>
          <a:xfrm>
            <a:off x="110640" y="3108970"/>
            <a:ext cx="903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630     635      640      645     650     655      660     665     670     675      680      685     690  </a:t>
            </a:r>
            <a:endParaRPr lang="cs-CZ" sz="2000" dirty="0"/>
          </a:p>
        </p:txBody>
      </p:sp>
      <p:sp>
        <p:nvSpPr>
          <p:cNvPr id="96" name="TextovéPole 95"/>
          <p:cNvSpPr txBox="1"/>
          <p:nvPr/>
        </p:nvSpPr>
        <p:spPr>
          <a:xfrm>
            <a:off x="866695" y="4133756"/>
            <a:ext cx="1183099" cy="206210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/>
              <a:t>654</a:t>
            </a:r>
          </a:p>
          <a:p>
            <a:pPr algn="ctr"/>
            <a:r>
              <a:rPr lang="cs-CZ" sz="3200" dirty="0"/>
              <a:t>6</a:t>
            </a:r>
            <a:r>
              <a:rPr lang="cs-CZ" sz="3200" dirty="0" smtClean="0"/>
              <a:t>83</a:t>
            </a:r>
          </a:p>
          <a:p>
            <a:pPr algn="ctr"/>
            <a:r>
              <a:rPr lang="cs-CZ" sz="3200" dirty="0" smtClean="0"/>
              <a:t>644</a:t>
            </a:r>
          </a:p>
          <a:p>
            <a:pPr algn="ctr"/>
            <a:r>
              <a:rPr lang="cs-CZ" sz="3200" dirty="0" smtClean="0"/>
              <a:t>687</a:t>
            </a:r>
            <a:endParaRPr lang="cs-CZ" sz="3200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3916298" y="4149079"/>
            <a:ext cx="1183099" cy="206210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/>
              <a:t>690</a:t>
            </a:r>
          </a:p>
          <a:p>
            <a:pPr algn="ctr"/>
            <a:r>
              <a:rPr lang="cs-CZ" sz="3200" dirty="0" smtClean="0"/>
              <a:t>671</a:t>
            </a:r>
          </a:p>
          <a:p>
            <a:pPr algn="ctr"/>
            <a:r>
              <a:rPr lang="cs-CZ" sz="3200" dirty="0" smtClean="0"/>
              <a:t>632</a:t>
            </a:r>
          </a:p>
          <a:p>
            <a:pPr algn="ctr"/>
            <a:r>
              <a:rPr lang="cs-CZ" sz="3200" dirty="0" smtClean="0"/>
              <a:t>681</a:t>
            </a:r>
            <a:endParaRPr lang="cs-CZ" sz="3200" dirty="0"/>
          </a:p>
        </p:txBody>
      </p:sp>
      <p:sp>
        <p:nvSpPr>
          <p:cNvPr id="98" name="TextovéPole 97"/>
          <p:cNvSpPr txBox="1"/>
          <p:nvPr/>
        </p:nvSpPr>
        <p:spPr>
          <a:xfrm>
            <a:off x="6653736" y="4149078"/>
            <a:ext cx="1183099" cy="2062103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/>
              <a:t>686</a:t>
            </a:r>
          </a:p>
          <a:p>
            <a:pPr algn="ctr"/>
            <a:r>
              <a:rPr lang="cs-CZ" sz="3200" dirty="0" smtClean="0"/>
              <a:t>641</a:t>
            </a:r>
          </a:p>
          <a:p>
            <a:pPr algn="ctr"/>
            <a:r>
              <a:rPr lang="cs-CZ" sz="3200" dirty="0" smtClean="0"/>
              <a:t>636</a:t>
            </a:r>
          </a:p>
          <a:p>
            <a:pPr algn="ctr"/>
            <a:r>
              <a:rPr lang="cs-CZ" sz="3200" dirty="0" smtClean="0"/>
              <a:t>662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268007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Doplň řady čísel</a:t>
            </a:r>
            <a:endParaRPr lang="cs-CZ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312220"/>
              </p:ext>
            </p:extLst>
          </p:nvPr>
        </p:nvGraphicFramePr>
        <p:xfrm>
          <a:off x="611560" y="1397000"/>
          <a:ext cx="8136900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237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238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239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246</a:t>
                      </a:r>
                      <a:endParaRPr lang="cs-CZ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442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443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461</a:t>
                      </a:r>
                      <a:endParaRPr lang="cs-CZ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520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530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610</a:t>
                      </a:r>
                      <a:endParaRPr lang="cs-CZ" sz="2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504584"/>
              </p:ext>
            </p:extLst>
          </p:nvPr>
        </p:nvGraphicFramePr>
        <p:xfrm>
          <a:off x="611560" y="3356992"/>
          <a:ext cx="8136900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843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842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841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834</a:t>
                      </a:r>
                      <a:endParaRPr lang="cs-CZ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907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906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898</a:t>
                      </a:r>
                      <a:endParaRPr lang="cs-CZ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900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800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0</a:t>
                      </a:r>
                      <a:endParaRPr lang="cs-CZ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278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Seřaď čísla od nejmenšího k největšímu</a:t>
            </a:r>
            <a:endParaRPr lang="cs-CZ" dirty="0"/>
          </a:p>
        </p:txBody>
      </p:sp>
      <p:sp>
        <p:nvSpPr>
          <p:cNvPr id="11" name="Ovál 10"/>
          <p:cNvSpPr/>
          <p:nvPr/>
        </p:nvSpPr>
        <p:spPr>
          <a:xfrm>
            <a:off x="899592" y="1772816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321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14" name="Ovál 13"/>
          <p:cNvSpPr/>
          <p:nvPr/>
        </p:nvSpPr>
        <p:spPr>
          <a:xfrm>
            <a:off x="1939485" y="3025851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515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15" name="Ovál 14"/>
          <p:cNvSpPr/>
          <p:nvPr/>
        </p:nvSpPr>
        <p:spPr>
          <a:xfrm>
            <a:off x="5835410" y="3345905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210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16" name="Ovál 15"/>
          <p:cNvSpPr/>
          <p:nvPr/>
        </p:nvSpPr>
        <p:spPr>
          <a:xfrm>
            <a:off x="251520" y="4046450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649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17" name="Ovál 16"/>
          <p:cNvSpPr/>
          <p:nvPr/>
        </p:nvSpPr>
        <p:spPr>
          <a:xfrm>
            <a:off x="3957401" y="3212976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457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18" name="Ovál 17"/>
          <p:cNvSpPr/>
          <p:nvPr/>
        </p:nvSpPr>
        <p:spPr>
          <a:xfrm>
            <a:off x="2877281" y="4569862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806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19" name="Ovál 18"/>
          <p:cNvSpPr/>
          <p:nvPr/>
        </p:nvSpPr>
        <p:spPr>
          <a:xfrm>
            <a:off x="6336196" y="5325260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172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20" name="Ovál 19"/>
          <p:cNvSpPr/>
          <p:nvPr/>
        </p:nvSpPr>
        <p:spPr>
          <a:xfrm>
            <a:off x="7416316" y="1639086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597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21" name="Ovál 20"/>
          <p:cNvSpPr/>
          <p:nvPr/>
        </p:nvSpPr>
        <p:spPr>
          <a:xfrm>
            <a:off x="2479545" y="1639086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718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22" name="Ovál 21"/>
          <p:cNvSpPr/>
          <p:nvPr/>
        </p:nvSpPr>
        <p:spPr>
          <a:xfrm>
            <a:off x="7308304" y="4101124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956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23" name="Ovál 22"/>
          <p:cNvSpPr/>
          <p:nvPr/>
        </p:nvSpPr>
        <p:spPr>
          <a:xfrm>
            <a:off x="1356106" y="5386447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638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24" name="Ovál 23"/>
          <p:cNvSpPr/>
          <p:nvPr/>
        </p:nvSpPr>
        <p:spPr>
          <a:xfrm>
            <a:off x="5436096" y="1860313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149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25" name="Ovál 24"/>
          <p:cNvSpPr/>
          <p:nvPr/>
        </p:nvSpPr>
        <p:spPr>
          <a:xfrm>
            <a:off x="4261667" y="5157192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824</a:t>
            </a:r>
            <a:endParaRPr lang="cs-CZ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10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cs-CZ" dirty="0" smtClean="0"/>
              <a:t>Seřadil jsi čísla správně?</a:t>
            </a:r>
            <a:endParaRPr lang="cs-CZ" dirty="0"/>
          </a:p>
        </p:txBody>
      </p:sp>
      <p:sp>
        <p:nvSpPr>
          <p:cNvPr id="5" name="Ovál 4"/>
          <p:cNvSpPr/>
          <p:nvPr/>
        </p:nvSpPr>
        <p:spPr>
          <a:xfrm>
            <a:off x="5083486" y="1801715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321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6" name="Ovál 5"/>
          <p:cNvSpPr/>
          <p:nvPr/>
        </p:nvSpPr>
        <p:spPr>
          <a:xfrm>
            <a:off x="395536" y="3212976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515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7" name="Ovál 6"/>
          <p:cNvSpPr/>
          <p:nvPr/>
        </p:nvSpPr>
        <p:spPr>
          <a:xfrm>
            <a:off x="3417341" y="1801715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210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8" name="Ovál 7"/>
          <p:cNvSpPr/>
          <p:nvPr/>
        </p:nvSpPr>
        <p:spPr>
          <a:xfrm>
            <a:off x="5083486" y="3188065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649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9" name="Ovál 8"/>
          <p:cNvSpPr/>
          <p:nvPr/>
        </p:nvSpPr>
        <p:spPr>
          <a:xfrm>
            <a:off x="6660232" y="1793421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457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10" name="Ovál 9"/>
          <p:cNvSpPr/>
          <p:nvPr/>
        </p:nvSpPr>
        <p:spPr>
          <a:xfrm>
            <a:off x="1987871" y="4869160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806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11" name="Ovál 10"/>
          <p:cNvSpPr/>
          <p:nvPr/>
        </p:nvSpPr>
        <p:spPr>
          <a:xfrm>
            <a:off x="1869044" y="1801715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172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12" name="Ovál 11"/>
          <p:cNvSpPr/>
          <p:nvPr/>
        </p:nvSpPr>
        <p:spPr>
          <a:xfrm>
            <a:off x="1937185" y="3212976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597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13" name="Ovál 12"/>
          <p:cNvSpPr/>
          <p:nvPr/>
        </p:nvSpPr>
        <p:spPr>
          <a:xfrm>
            <a:off x="6595361" y="3188065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718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14" name="Ovál 13"/>
          <p:cNvSpPr/>
          <p:nvPr/>
        </p:nvSpPr>
        <p:spPr>
          <a:xfrm>
            <a:off x="5083486" y="4787579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956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15" name="Ovál 14"/>
          <p:cNvSpPr/>
          <p:nvPr/>
        </p:nvSpPr>
        <p:spPr>
          <a:xfrm>
            <a:off x="3471440" y="3212976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638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16" name="Ovál 15"/>
          <p:cNvSpPr/>
          <p:nvPr/>
        </p:nvSpPr>
        <p:spPr>
          <a:xfrm>
            <a:off x="395536" y="1793421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149</a:t>
            </a:r>
            <a:endParaRPr lang="cs-CZ" sz="2800" dirty="0">
              <a:solidFill>
                <a:srgbClr val="002060"/>
              </a:solidFill>
            </a:endParaRPr>
          </a:p>
        </p:txBody>
      </p:sp>
      <p:sp>
        <p:nvSpPr>
          <p:cNvPr id="17" name="Ovál 16"/>
          <p:cNvSpPr/>
          <p:nvPr/>
        </p:nvSpPr>
        <p:spPr>
          <a:xfrm>
            <a:off x="3563888" y="4860838"/>
            <a:ext cx="1080120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rgbClr val="002060"/>
                </a:solidFill>
              </a:rPr>
              <a:t>824</a:t>
            </a:r>
            <a:endParaRPr lang="cs-CZ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074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Zdroj:</a:t>
            </a:r>
          </a:p>
          <a:p>
            <a:pPr marL="0" indent="0">
              <a:buNone/>
            </a:pPr>
            <a:r>
              <a:rPr lang="cs-CZ" dirty="0"/>
              <a:t>v</a:t>
            </a:r>
            <a:r>
              <a:rPr lang="cs-CZ" dirty="0" smtClean="0"/>
              <a:t>lastní námět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8076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157</Words>
  <Application>Microsoft Office PowerPoint</Application>
  <PresentationFormat>Předvádění na obrazovce (4:3)</PresentationFormat>
  <Paragraphs>72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    VY_32_INOVACE_BRTS_M3_16  Vzdělávací oblast: Matematika a její aplikace Vzdělávací obor: Matematika a její aplikace  Tematický okruh: Číslo a početní operace  Téma: Orientace v číselné řadě, na číselné ose 0 – 1 000 3. ročník   </vt:lpstr>
      <vt:lpstr>Zapiš čísla znázorněná na číselné ose</vt:lpstr>
      <vt:lpstr>Zapiš čísla znázorněná na číselné ose</vt:lpstr>
      <vt:lpstr>Vyznač na číselné ose daná čísla barevně:</vt:lpstr>
      <vt:lpstr>Doplň řady čísel</vt:lpstr>
      <vt:lpstr>Seřaď čísla od nejmenšího k největšímu</vt:lpstr>
      <vt:lpstr>Seřadil jsi čísla správně?</vt:lpstr>
      <vt:lpstr>Prezentace aplikace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VY_32_INOVACE_BRTS_C3_12  Vzdělávací oblast: Matematika a její aplikace Vzdělávací obor: Matematika a její aplikace  Tématický okruh: Číslo a početní operace  Téma: Násobení a dělení v oboru násobilky 3. ročník</dc:title>
  <dc:creator>OEM</dc:creator>
  <cp:lastModifiedBy>OEM</cp:lastModifiedBy>
  <cp:revision>25</cp:revision>
  <dcterms:created xsi:type="dcterms:W3CDTF">2012-05-29T15:25:33Z</dcterms:created>
  <dcterms:modified xsi:type="dcterms:W3CDTF">2012-06-20T07:25:19Z</dcterms:modified>
</cp:coreProperties>
</file>