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675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029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2823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9129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284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6203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2583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1066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0589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7619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6865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2833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_0</a:t>
            </a:r>
            <a:r>
              <a:rPr lang="cs-CZ" sz="1800" dirty="0" smtClean="0"/>
              <a:t>6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</a:t>
            </a:r>
            <a:r>
              <a:rPr lang="cs-CZ" sz="2700" b="1" dirty="0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700" dirty="0" smtClean="0"/>
              <a:t>Přirozená čísla v oboru 0 – 1 000</a:t>
            </a:r>
            <a:br>
              <a:rPr lang="cs-CZ" sz="2700" dirty="0" smtClean="0"/>
            </a:br>
            <a:r>
              <a:rPr lang="cs-CZ" sz="2700" dirty="0" smtClean="0"/>
              <a:t>(čtení a zápis čísel)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cs-CZ" sz="2000" dirty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03337" y="6036078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88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Comic Sans MS" pitchFamily="66" charset="0"/>
              </a:rPr>
              <a:t>Zapiš číslo, které má: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556792"/>
            <a:ext cx="8856984" cy="4525963"/>
          </a:xfrm>
        </p:spPr>
        <p:txBody>
          <a:bodyPr/>
          <a:lstStyle/>
          <a:p>
            <a:r>
              <a:rPr lang="cs-CZ" dirty="0" smtClean="0"/>
              <a:t>Jednu stovku, osm desítek, pět jednotek</a:t>
            </a:r>
          </a:p>
          <a:p>
            <a:r>
              <a:rPr lang="cs-CZ" dirty="0" smtClean="0"/>
              <a:t>Šest stovek, tři desítky, tři jednotky</a:t>
            </a:r>
          </a:p>
          <a:p>
            <a:r>
              <a:rPr lang="cs-CZ" dirty="0" smtClean="0"/>
              <a:t>Sedm stovek, nula desítek, čtyři jednotky</a:t>
            </a:r>
          </a:p>
          <a:p>
            <a:r>
              <a:rPr lang="cs-CZ" dirty="0" smtClean="0"/>
              <a:t>Devět stovek, pět desítek, osm jednotek</a:t>
            </a:r>
          </a:p>
          <a:p>
            <a:r>
              <a:rPr lang="cs-CZ" dirty="0" smtClean="0"/>
              <a:t>Jednu stovku, jednu desítku, nula jednotek</a:t>
            </a:r>
          </a:p>
          <a:p>
            <a:r>
              <a:rPr lang="cs-CZ" dirty="0" smtClean="0"/>
              <a:t>Dvě stovky, sedm desítek, dvě jednotky</a:t>
            </a:r>
          </a:p>
          <a:p>
            <a:r>
              <a:rPr lang="cs-CZ" dirty="0" smtClean="0"/>
              <a:t>Tři stovky, tři desítky, tři jednotky</a:t>
            </a:r>
            <a:endParaRPr lang="cs-CZ" dirty="0"/>
          </a:p>
        </p:txBody>
      </p:sp>
      <p:cxnSp>
        <p:nvCxnSpPr>
          <p:cNvPr id="5" name="Přímá spojnice 4"/>
          <p:cNvCxnSpPr/>
          <p:nvPr/>
        </p:nvCxnSpPr>
        <p:spPr>
          <a:xfrm>
            <a:off x="7901822" y="1916832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7904825" y="2420888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7901822" y="3068960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7901822" y="3645024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7904825" y="4797152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7932534" y="4221088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7932534" y="5445224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7" descr="C:\Documents and Settings\Uživatel\Local Settings\Temporary Internet Files\Content.IE5\SK6S5O5Z\MC9003614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068385"/>
            <a:ext cx="1818742" cy="182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Documents and Settings\Uživatel\Local Settings\Temporary Internet Files\Content.IE5\SK6S5O5Z\MC9003614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94">
            <a:off x="238765" y="38136"/>
            <a:ext cx="1491555" cy="149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51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</p:spPr>
        <p:txBody>
          <a:bodyPr>
            <a:noAutofit/>
          </a:bodyPr>
          <a:lstStyle/>
          <a:p>
            <a:r>
              <a:rPr lang="cs-CZ" sz="3500" dirty="0" smtClean="0">
                <a:latin typeface="Comic Sans MS" pitchFamily="66" charset="0"/>
              </a:rPr>
              <a:t>Přidávej po stovkách, pokračuj v číselné řadě</a:t>
            </a:r>
            <a:endParaRPr lang="cs-CZ" sz="3500" dirty="0">
              <a:latin typeface="Comic Sans MS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2044824"/>
          </a:xfrm>
        </p:spPr>
        <p:txBody>
          <a:bodyPr/>
          <a:lstStyle/>
          <a:p>
            <a:r>
              <a:rPr lang="cs-CZ" dirty="0" smtClean="0"/>
              <a:t>74, 174, ___, ___, ___, 574, ___, ___, ___, 974</a:t>
            </a:r>
          </a:p>
          <a:p>
            <a:r>
              <a:rPr lang="cs-CZ" dirty="0" smtClean="0"/>
              <a:t>12, 112, </a:t>
            </a:r>
            <a:r>
              <a:rPr lang="cs-CZ" dirty="0"/>
              <a:t>___, ___, </a:t>
            </a:r>
            <a:r>
              <a:rPr lang="cs-CZ" dirty="0" smtClean="0"/>
              <a:t>___,</a:t>
            </a:r>
            <a:r>
              <a:rPr lang="cs-CZ" dirty="0"/>
              <a:t> ___, ___, </a:t>
            </a:r>
            <a:r>
              <a:rPr lang="cs-CZ" dirty="0" smtClean="0"/>
              <a:t>___, ___, 912</a:t>
            </a:r>
          </a:p>
          <a:p>
            <a:r>
              <a:rPr lang="cs-CZ" dirty="0" smtClean="0"/>
              <a:t>55, </a:t>
            </a:r>
            <a:r>
              <a:rPr lang="cs-CZ" dirty="0"/>
              <a:t>___, ___, </a:t>
            </a:r>
            <a:r>
              <a:rPr lang="cs-CZ" dirty="0" smtClean="0"/>
              <a:t>___,</a:t>
            </a:r>
            <a:r>
              <a:rPr lang="cs-CZ" dirty="0"/>
              <a:t> ___, ___, </a:t>
            </a:r>
            <a:r>
              <a:rPr lang="cs-CZ" dirty="0" smtClean="0"/>
              <a:t>___,</a:t>
            </a:r>
            <a:r>
              <a:rPr lang="cs-CZ" dirty="0"/>
              <a:t> ___, </a:t>
            </a:r>
            <a:r>
              <a:rPr lang="cs-CZ" dirty="0" smtClean="0"/>
              <a:t>___, 955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-110475" y="3707369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 smtClean="0">
                <a:latin typeface="Comic Sans MS" pitchFamily="66" charset="0"/>
              </a:rPr>
              <a:t>Přidávej po deseti, pokračuj v číselné řadě</a:t>
            </a:r>
            <a:endParaRPr lang="cs-CZ" sz="3600" dirty="0">
              <a:latin typeface="Comic Sans MS" pitchFamily="66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323528" y="4653136"/>
            <a:ext cx="8712968" cy="2044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137, 147, </a:t>
            </a:r>
            <a:r>
              <a:rPr lang="cs-CZ" dirty="0"/>
              <a:t>___, ___, ___, ___, </a:t>
            </a:r>
            <a:r>
              <a:rPr lang="cs-CZ" dirty="0" smtClean="0"/>
              <a:t>___, ___, ___, 227</a:t>
            </a:r>
          </a:p>
          <a:p>
            <a:r>
              <a:rPr lang="cs-CZ" dirty="0" smtClean="0"/>
              <a:t>558, ___, ___, ___, ___, ___, ___, ___, ___, 648</a:t>
            </a:r>
          </a:p>
          <a:p>
            <a:r>
              <a:rPr lang="cs-CZ" dirty="0" smtClean="0"/>
              <a:t>719, ___, ___, ___, ___, ___, ___, ___, ___, 809</a:t>
            </a:r>
            <a:endParaRPr lang="cs-CZ" dirty="0"/>
          </a:p>
        </p:txBody>
      </p:sp>
      <p:pic>
        <p:nvPicPr>
          <p:cNvPr id="6" name="Picture 3" descr="C:\Documents and Settings\Uživatel\Local Settings\Temporary Internet Files\Content.IE5\SK6S5O5Z\MC90032647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36" y="2708920"/>
            <a:ext cx="1519869" cy="148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Documents and Settings\Uživatel\Local Settings\Temporary Internet Files\Content.IE5\SK6S5O5Z\MC90032647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48708">
            <a:off x="7299646" y="2714269"/>
            <a:ext cx="1508887" cy="147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69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r>
              <a:rPr lang="cs-CZ" sz="3500" dirty="0" smtClean="0">
                <a:latin typeface="Comic Sans MS" pitchFamily="66" charset="0"/>
              </a:rPr>
              <a:t>Přidávej po jedné a doplň číselné sloupce</a:t>
            </a:r>
            <a:endParaRPr lang="cs-CZ" sz="3500" dirty="0">
              <a:latin typeface="Comic Sans MS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2026568" cy="4525963"/>
          </a:xfrm>
        </p:spPr>
        <p:txBody>
          <a:bodyPr/>
          <a:lstStyle/>
          <a:p>
            <a:r>
              <a:rPr lang="cs-CZ" dirty="0" smtClean="0"/>
              <a:t>333</a:t>
            </a:r>
          </a:p>
          <a:p>
            <a:pPr marL="0" indent="0">
              <a:buNone/>
            </a:pPr>
            <a:r>
              <a:rPr lang="cs-CZ" dirty="0" smtClean="0"/>
              <a:t>    334</a:t>
            </a:r>
          </a:p>
          <a:p>
            <a:pPr marL="0" indent="0">
              <a:buNone/>
            </a:pPr>
            <a:r>
              <a:rPr lang="cs-CZ" dirty="0" smtClean="0"/>
              <a:t>   ____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____</a:t>
            </a:r>
          </a:p>
          <a:p>
            <a:pPr marL="0" indent="0">
              <a:buNone/>
            </a:pPr>
            <a:r>
              <a:rPr lang="cs-CZ" dirty="0" smtClean="0"/>
              <a:t>   ____</a:t>
            </a:r>
          </a:p>
          <a:p>
            <a:pPr marL="0" indent="0">
              <a:buNone/>
            </a:pPr>
            <a:r>
              <a:rPr lang="cs-CZ" dirty="0" smtClean="0"/>
              <a:t>   ____</a:t>
            </a:r>
          </a:p>
          <a:p>
            <a:pPr marL="0" indent="0">
              <a:buNone/>
            </a:pPr>
            <a:r>
              <a:rPr lang="cs-CZ" dirty="0" smtClean="0"/>
              <a:t>   ____</a:t>
            </a:r>
            <a:endParaRPr lang="cs-CZ" dirty="0"/>
          </a:p>
        </p:txBody>
      </p:sp>
      <p:sp>
        <p:nvSpPr>
          <p:cNvPr id="16" name="Zástupný symbol pro obsah 2"/>
          <p:cNvSpPr txBox="1">
            <a:spLocks/>
          </p:cNvSpPr>
          <p:nvPr/>
        </p:nvSpPr>
        <p:spPr>
          <a:xfrm>
            <a:off x="2403732" y="1628800"/>
            <a:ext cx="202656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752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753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  <a:endParaRPr lang="cs-CZ" dirty="0"/>
          </a:p>
        </p:txBody>
      </p:sp>
      <p:sp>
        <p:nvSpPr>
          <p:cNvPr id="17" name="Zástupný symbol pro obsah 2"/>
          <p:cNvSpPr txBox="1">
            <a:spLocks/>
          </p:cNvSpPr>
          <p:nvPr/>
        </p:nvSpPr>
        <p:spPr>
          <a:xfrm>
            <a:off x="4430300" y="1628800"/>
            <a:ext cx="202656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418</a:t>
            </a:r>
          </a:p>
          <a:p>
            <a:pPr marL="0" indent="0"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  <a:endParaRPr lang="cs-CZ" dirty="0"/>
          </a:p>
        </p:txBody>
      </p:sp>
      <p:sp>
        <p:nvSpPr>
          <p:cNvPr id="18" name="Zástupný symbol pro obsah 2"/>
          <p:cNvSpPr txBox="1">
            <a:spLocks/>
          </p:cNvSpPr>
          <p:nvPr/>
        </p:nvSpPr>
        <p:spPr>
          <a:xfrm>
            <a:off x="6452645" y="1628800"/>
            <a:ext cx="202656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948</a:t>
            </a:r>
          </a:p>
          <a:p>
            <a:pPr marL="0" indent="0"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____</a:t>
            </a:r>
            <a:endParaRPr lang="cs-CZ" dirty="0"/>
          </a:p>
        </p:txBody>
      </p:sp>
      <p:pic>
        <p:nvPicPr>
          <p:cNvPr id="19" name="Picture 2" descr="C:\Documents and Settings\Uživatel\Local Settings\Temporary Internet Files\Content.IE5\SK6S5O5Z\MC90041235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06788">
            <a:off x="7049062" y="4768870"/>
            <a:ext cx="2181166" cy="200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Documents and Settings\Uživatel\Local Settings\Temporary Internet Files\Content.IE5\SK6S5O5Z\MC90041235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10247">
            <a:off x="7208675" y="1029832"/>
            <a:ext cx="1861939" cy="1707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78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500" dirty="0" smtClean="0">
                <a:latin typeface="Comic Sans MS" pitchFamily="66" charset="0"/>
              </a:rPr>
              <a:t>Ubírej po stovkách a pokračuj v číselné řadě</a:t>
            </a:r>
            <a:endParaRPr lang="cs-CZ" sz="3500" dirty="0">
              <a:latin typeface="Comic Sans MS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8"/>
          </a:xfrm>
        </p:spPr>
        <p:txBody>
          <a:bodyPr/>
          <a:lstStyle/>
          <a:p>
            <a:r>
              <a:rPr lang="cs-CZ" dirty="0" smtClean="0"/>
              <a:t>949, 849, ___, </a:t>
            </a:r>
            <a:r>
              <a:rPr lang="cs-CZ" dirty="0"/>
              <a:t>___, ___, ___, ___, ___, </a:t>
            </a:r>
            <a:r>
              <a:rPr lang="cs-CZ" dirty="0" smtClean="0"/>
              <a:t>149</a:t>
            </a:r>
          </a:p>
          <a:p>
            <a:r>
              <a:rPr lang="cs-CZ" dirty="0" smtClean="0"/>
              <a:t>993, </a:t>
            </a:r>
            <a:r>
              <a:rPr lang="cs-CZ" dirty="0"/>
              <a:t>___, ___, ___, ___, ___, ___, ___, </a:t>
            </a:r>
            <a:r>
              <a:rPr lang="cs-CZ" dirty="0" smtClean="0"/>
              <a:t>193</a:t>
            </a:r>
          </a:p>
          <a:p>
            <a:r>
              <a:rPr lang="cs-CZ" dirty="0" smtClean="0"/>
              <a:t>918, </a:t>
            </a:r>
            <a:r>
              <a:rPr lang="cs-CZ" dirty="0"/>
              <a:t>___, ___, ___, ___, ___, ___, ___, </a:t>
            </a:r>
            <a:r>
              <a:rPr lang="cs-CZ" dirty="0" smtClean="0"/>
              <a:t>118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395536" y="3501008"/>
            <a:ext cx="82089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500" dirty="0" smtClean="0">
                <a:latin typeface="Comic Sans MS" pitchFamily="66" charset="0"/>
              </a:rPr>
              <a:t>Ubírej po deseti a pokračuj v číselné řadě</a:t>
            </a:r>
            <a:endParaRPr lang="cs-CZ" sz="3500" dirty="0">
              <a:latin typeface="Comic Sans MS" pitchFamily="66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609600" y="4667526"/>
            <a:ext cx="8229600" cy="1900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476, 466, ___, ___, ___, ___, ___, ___, 396</a:t>
            </a:r>
          </a:p>
          <a:p>
            <a:r>
              <a:rPr lang="cs-CZ" dirty="0" smtClean="0"/>
              <a:t>238, </a:t>
            </a:r>
            <a:r>
              <a:rPr lang="cs-CZ" dirty="0"/>
              <a:t>___, ___, ___, ___, ___, </a:t>
            </a:r>
            <a:r>
              <a:rPr lang="cs-CZ" dirty="0" smtClean="0"/>
              <a:t>___, ___, 158</a:t>
            </a:r>
          </a:p>
          <a:p>
            <a:r>
              <a:rPr lang="cs-CZ" dirty="0" smtClean="0"/>
              <a:t>649, </a:t>
            </a:r>
            <a:r>
              <a:rPr lang="cs-CZ" dirty="0"/>
              <a:t>___, ___, ___, ___, ___, </a:t>
            </a:r>
            <a:r>
              <a:rPr lang="cs-CZ" dirty="0" smtClean="0"/>
              <a:t>___, ___, 569</a:t>
            </a:r>
          </a:p>
        </p:txBody>
      </p:sp>
      <p:pic>
        <p:nvPicPr>
          <p:cNvPr id="6" name="Picture 10" descr="C:\Documents and Settings\Uživatel\Local Settings\Temporary Internet Files\Content.IE5\9UUKFMJ2\MC9003469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82418">
            <a:off x="7677321" y="606025"/>
            <a:ext cx="1604788" cy="150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Documents and Settings\Uživatel\Local Settings\Temporary Internet Files\Content.IE5\9UUKFMJ2\MC9003469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72408">
            <a:off x="8081141" y="4016860"/>
            <a:ext cx="1472205" cy="1378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60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Autofit/>
          </a:bodyPr>
          <a:lstStyle/>
          <a:p>
            <a:r>
              <a:rPr lang="cs-CZ" sz="3500" dirty="0" smtClean="0">
                <a:latin typeface="Comic Sans MS" pitchFamily="66" charset="0"/>
              </a:rPr>
              <a:t>Ubírej po jedné a doplň číselné sloupce</a:t>
            </a:r>
            <a:endParaRPr lang="cs-CZ" sz="3500" dirty="0">
              <a:latin typeface="Comic Sans MS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94312" y="1584501"/>
            <a:ext cx="1666528" cy="4525963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701</a:t>
            </a:r>
          </a:p>
          <a:p>
            <a:pPr marL="0" indent="0">
              <a:buNone/>
            </a:pPr>
            <a:r>
              <a:rPr lang="cs-CZ" dirty="0" smtClean="0"/>
              <a:t>    ___</a:t>
            </a:r>
          </a:p>
          <a:p>
            <a:pPr marL="0" indent="0">
              <a:buNone/>
            </a:pPr>
            <a:r>
              <a:rPr lang="cs-CZ" dirty="0" smtClean="0"/>
              <a:t>    ___</a:t>
            </a:r>
          </a:p>
          <a:p>
            <a:pPr marL="0" indent="0">
              <a:buNone/>
            </a:pPr>
            <a:r>
              <a:rPr lang="cs-CZ" dirty="0" smtClean="0"/>
              <a:t>    ___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    ___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    ___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    ___</a:t>
            </a:r>
          </a:p>
          <a:p>
            <a:pPr marL="0" indent="0">
              <a:buNone/>
            </a:pPr>
            <a:r>
              <a:rPr lang="cs-CZ" dirty="0" smtClean="0"/>
              <a:t>    ___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583673" y="1556792"/>
            <a:ext cx="166652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308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307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endParaRPr lang="cs-CZ" dirty="0" smtClean="0"/>
          </a:p>
          <a:p>
            <a:pPr marL="0" indent="0">
              <a:buFont typeface="Arial" pitchFamily="34" charset="0"/>
              <a:buNone/>
            </a:pPr>
            <a:endParaRPr lang="cs-CZ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2627784" y="1536901"/>
            <a:ext cx="166652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203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202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endParaRPr lang="cs-CZ" dirty="0" smtClean="0"/>
          </a:p>
          <a:p>
            <a:pPr marL="0" indent="0">
              <a:buFont typeface="Arial" pitchFamily="34" charset="0"/>
              <a:buNone/>
            </a:pPr>
            <a:endParaRPr lang="cs-CZ" dirty="0"/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6526088" y="1556792"/>
            <a:ext cx="166652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900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    ___</a:t>
            </a:r>
          </a:p>
          <a:p>
            <a:pPr marL="0" indent="0">
              <a:buFont typeface="Arial" pitchFamily="34" charset="0"/>
              <a:buNone/>
            </a:pPr>
            <a:endParaRPr lang="cs-CZ" b="1" dirty="0" smtClean="0"/>
          </a:p>
          <a:p>
            <a:pPr marL="0" indent="0">
              <a:buFont typeface="Arial" pitchFamily="34" charset="0"/>
              <a:buNone/>
            </a:pPr>
            <a:endParaRPr lang="cs-CZ" b="1" dirty="0"/>
          </a:p>
        </p:txBody>
      </p:sp>
      <p:pic>
        <p:nvPicPr>
          <p:cNvPr id="7" name="Picture 9" descr="C:\Documents and Settings\Uživatel\Local Settings\Temporary Internet Files\Content.IE5\NYDM2Z9C\MC90042400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62415">
            <a:off x="7784402" y="1423103"/>
            <a:ext cx="1594477" cy="1207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C:\Documents and Settings\Uživatel\Local Settings\Temporary Internet Files\Content.IE5\NYDM2Z9C\MC90042400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8338">
            <a:off x="7614789" y="5460721"/>
            <a:ext cx="1642905" cy="124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44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3223" y="22385"/>
            <a:ext cx="8229600" cy="1143000"/>
          </a:xfrm>
        </p:spPr>
        <p:txBody>
          <a:bodyPr>
            <a:noAutofit/>
          </a:bodyPr>
          <a:lstStyle/>
          <a:p>
            <a:r>
              <a:rPr lang="cs-CZ" sz="3500" dirty="0" smtClean="0">
                <a:latin typeface="Comic Sans MS" pitchFamily="66" charset="0"/>
              </a:rPr>
              <a:t>Zapiš čísla jako součet stovek, desítek a jednotek</a:t>
            </a:r>
            <a:endParaRPr lang="cs-CZ" sz="3500" dirty="0">
              <a:latin typeface="Comic Sans MS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2060848"/>
            <a:ext cx="3682752" cy="4525963"/>
          </a:xfrm>
        </p:spPr>
        <p:txBody>
          <a:bodyPr>
            <a:normAutofit/>
          </a:bodyPr>
          <a:lstStyle/>
          <a:p>
            <a:r>
              <a:rPr lang="cs-CZ" dirty="0" smtClean="0"/>
              <a:t>345 = 300 + 40 + 5</a:t>
            </a:r>
          </a:p>
          <a:p>
            <a:r>
              <a:rPr lang="cs-CZ" dirty="0" smtClean="0"/>
              <a:t>718 = __________</a:t>
            </a:r>
          </a:p>
          <a:p>
            <a:r>
              <a:rPr lang="cs-CZ" dirty="0" smtClean="0"/>
              <a:t>209 =</a:t>
            </a:r>
            <a:r>
              <a:rPr lang="cs-CZ" dirty="0"/>
              <a:t> __________</a:t>
            </a:r>
            <a:endParaRPr lang="cs-CZ" dirty="0" smtClean="0"/>
          </a:p>
          <a:p>
            <a:r>
              <a:rPr lang="cs-CZ" dirty="0" smtClean="0"/>
              <a:t>343 =</a:t>
            </a:r>
            <a:r>
              <a:rPr lang="cs-CZ" dirty="0"/>
              <a:t> __________</a:t>
            </a:r>
            <a:endParaRPr lang="cs-CZ" dirty="0" smtClean="0"/>
          </a:p>
          <a:p>
            <a:r>
              <a:rPr lang="cs-CZ" dirty="0" smtClean="0"/>
              <a:t>117 =</a:t>
            </a:r>
            <a:r>
              <a:rPr lang="cs-CZ" dirty="0"/>
              <a:t> __________</a:t>
            </a:r>
            <a:endParaRPr lang="cs-CZ" dirty="0" smtClean="0"/>
          </a:p>
          <a:p>
            <a:r>
              <a:rPr lang="cs-CZ" dirty="0" smtClean="0"/>
              <a:t>956 =</a:t>
            </a:r>
            <a:r>
              <a:rPr lang="cs-CZ" dirty="0"/>
              <a:t> __________</a:t>
            </a:r>
            <a:endParaRPr lang="cs-CZ" dirty="0" smtClean="0"/>
          </a:p>
          <a:p>
            <a:r>
              <a:rPr lang="cs-CZ" dirty="0" smtClean="0"/>
              <a:t>811 =</a:t>
            </a:r>
            <a:r>
              <a:rPr lang="cs-CZ" dirty="0"/>
              <a:t> __________</a:t>
            </a: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4788023" y="2132856"/>
            <a:ext cx="368275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228 = </a:t>
            </a:r>
            <a:r>
              <a:rPr lang="cs-CZ" dirty="0"/>
              <a:t>__________</a:t>
            </a:r>
            <a:endParaRPr lang="cs-CZ" dirty="0" smtClean="0"/>
          </a:p>
          <a:p>
            <a:r>
              <a:rPr lang="cs-CZ" dirty="0" smtClean="0"/>
              <a:t>492 = __________</a:t>
            </a:r>
          </a:p>
          <a:p>
            <a:r>
              <a:rPr lang="cs-CZ" dirty="0" smtClean="0"/>
              <a:t>565 = __________</a:t>
            </a:r>
          </a:p>
          <a:p>
            <a:r>
              <a:rPr lang="cs-CZ" dirty="0" smtClean="0"/>
              <a:t>829 = __________</a:t>
            </a:r>
          </a:p>
          <a:p>
            <a:r>
              <a:rPr lang="cs-CZ" dirty="0" smtClean="0"/>
              <a:t>408 = __________</a:t>
            </a:r>
          </a:p>
          <a:p>
            <a:r>
              <a:rPr lang="cs-CZ" dirty="0" smtClean="0"/>
              <a:t>910 = __________</a:t>
            </a:r>
          </a:p>
          <a:p>
            <a:r>
              <a:rPr lang="cs-CZ" dirty="0" smtClean="0"/>
              <a:t>633 = __________</a:t>
            </a:r>
            <a:endParaRPr lang="cs-CZ" dirty="0"/>
          </a:p>
        </p:txBody>
      </p:sp>
      <p:pic>
        <p:nvPicPr>
          <p:cNvPr id="5" name="Picture 8" descr="C:\Documents and Settings\Uživatel\Local Settings\Temporary Internet Files\Content.IE5\9UUKFMJ2\MC90028748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8" y="548680"/>
            <a:ext cx="1512168" cy="1740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:\Documents and Settings\Uživatel\Local Settings\Temporary Internet Files\Content.IE5\9UUKFMJ2\MC90028748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48680"/>
            <a:ext cx="1584176" cy="182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10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Zdroj:</a:t>
            </a:r>
            <a:br>
              <a:rPr lang="cs-CZ" dirty="0" smtClean="0"/>
            </a:br>
            <a:r>
              <a:rPr lang="cs-CZ" dirty="0" smtClean="0"/>
              <a:t>galerie programu MS PowerPoint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6254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419</Words>
  <Application>Microsoft Office PowerPoint</Application>
  <PresentationFormat>Předvádění na obrazovce (4:3)</PresentationFormat>
  <Paragraphs>104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    VY_32_INOVACE_BRTS_M3_06  Vzdělávací oblast: Matematika a její aplikace Vzdělávací obor: Matematika a její aplikace  Tematický okruh: Číslo a početní operace  Téma: Přirozená čísla v oboru 0 – 1 000 (čtení a zápis čísel) 3. ročník   </vt:lpstr>
      <vt:lpstr>Zapiš číslo, které má:</vt:lpstr>
      <vt:lpstr>Přidávej po stovkách, pokračuj v číselné řadě</vt:lpstr>
      <vt:lpstr>Přidávej po jedné a doplň číselné sloupce</vt:lpstr>
      <vt:lpstr>Ubírej po stovkách a pokračuj v číselné řadě</vt:lpstr>
      <vt:lpstr>Ubírej po jedné a doplň číselné sloupce</vt:lpstr>
      <vt:lpstr>Zapiš čísla jako součet stovek, desítek a jednotek</vt:lpstr>
      <vt:lpstr>Zdroj: galerie programu MS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VY_32_INOVACE_BRTS_C3_05  Vzdělávací oblast: Matematika a její aplikace Vzdělávací obor: Matematika a její aplikace  Tématický okruh: Číslo a početní operace  Téma:  3. ročník   </dc:title>
  <dc:creator>OEM</dc:creator>
  <cp:lastModifiedBy>OEM</cp:lastModifiedBy>
  <cp:revision>15</cp:revision>
  <dcterms:created xsi:type="dcterms:W3CDTF">2012-05-27T19:40:49Z</dcterms:created>
  <dcterms:modified xsi:type="dcterms:W3CDTF">2012-06-17T10:33:45Z</dcterms:modified>
</cp:coreProperties>
</file>