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64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309320"/>
            <a:ext cx="6400800" cy="762000"/>
          </a:xfrm>
        </p:spPr>
        <p:txBody>
          <a:bodyPr>
            <a:normAutofit/>
          </a:bodyPr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931745"/>
            <a:ext cx="7846640" cy="113047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b="0" dirty="0" smtClean="0">
                <a:solidFill>
                  <a:schemeClr val="tx1"/>
                </a:solidFill>
                <a:effectLst/>
              </a:rPr>
              <a:t>VY</a:t>
            </a:r>
            <a:r>
              <a:rPr lang="en-US" sz="1800" b="0" dirty="0" smtClean="0">
                <a:solidFill>
                  <a:schemeClr val="tx1"/>
                </a:solidFill>
                <a:effectLst/>
              </a:rPr>
              <a:t>_32_INOVACE_</a:t>
            </a:r>
            <a:r>
              <a:rPr lang="cs-CZ" sz="1800" b="0" dirty="0" smtClean="0">
                <a:solidFill>
                  <a:schemeClr val="tx1"/>
                </a:solidFill>
                <a:effectLst/>
              </a:rPr>
              <a:t>BRTS_M3</a:t>
            </a:r>
            <a:r>
              <a:rPr lang="en-US" sz="1800" b="0" dirty="0" smtClean="0">
                <a:solidFill>
                  <a:schemeClr val="tx1"/>
                </a:solidFill>
                <a:effectLst/>
              </a:rPr>
              <a:t>_0</a:t>
            </a:r>
            <a:r>
              <a:rPr lang="cs-CZ" sz="1800" b="0" dirty="0" smtClean="0">
                <a:solidFill>
                  <a:schemeClr val="tx1"/>
                </a:solidFill>
                <a:effectLst/>
              </a:rPr>
              <a:t>8</a:t>
            </a:r>
            <a:r>
              <a:rPr lang="en-US" sz="1800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b="0" dirty="0" smtClean="0">
                <a:solidFill>
                  <a:schemeClr val="tx1"/>
                </a:solidFill>
                <a:effectLst/>
              </a:rPr>
            </a:br>
            <a:r>
              <a:rPr lang="cs-CZ" sz="1800" b="0" dirty="0" smtClean="0">
                <a:solidFill>
                  <a:schemeClr val="tx1"/>
                </a:solidFill>
                <a:effectLst/>
              </a:rPr>
              <a:t/>
            </a:r>
            <a:br>
              <a:rPr lang="cs-CZ" sz="1800" b="0" dirty="0" smtClean="0">
                <a:solidFill>
                  <a:schemeClr val="tx1"/>
                </a:solidFill>
                <a:effectLst/>
              </a:rPr>
            </a:br>
            <a:r>
              <a:rPr lang="cs-CZ" sz="2700" b="0" dirty="0" smtClean="0">
                <a:solidFill>
                  <a:srgbClr val="00B0F0"/>
                </a:solidFill>
                <a:effectLst/>
              </a:rPr>
              <a:t>Vzdělávací oblast: Matematika a její aplikace</a:t>
            </a:r>
            <a:br>
              <a:rPr lang="cs-CZ" sz="2700" b="0" dirty="0" smtClean="0">
                <a:solidFill>
                  <a:srgbClr val="00B0F0"/>
                </a:solidFill>
                <a:effectLst/>
              </a:rPr>
            </a:br>
            <a:r>
              <a:rPr lang="cs-CZ" sz="2700" b="0" dirty="0" smtClean="0">
                <a:solidFill>
                  <a:srgbClr val="00B0F0"/>
                </a:solidFill>
                <a:effectLst/>
              </a:rPr>
              <a:t>Vzdělávací obor: Matematika a její aplikace</a:t>
            </a:r>
            <a:br>
              <a:rPr lang="cs-CZ" sz="2700" b="0" dirty="0" smtClean="0">
                <a:solidFill>
                  <a:srgbClr val="00B0F0"/>
                </a:solidFill>
                <a:effectLst/>
              </a:rPr>
            </a:br>
            <a:r>
              <a:rPr lang="cs-CZ" sz="2700" b="0" dirty="0" smtClean="0">
                <a:solidFill>
                  <a:srgbClr val="00B0F0"/>
                </a:solidFill>
                <a:effectLst/>
              </a:rPr>
              <a:t> </a:t>
            </a:r>
            <a:r>
              <a:rPr lang="cs-CZ" sz="2700" b="0" dirty="0" smtClean="0">
                <a:solidFill>
                  <a:srgbClr val="00B0F0"/>
                </a:solidFill>
                <a:effectLst/>
              </a:rPr>
              <a:t>Tematický </a:t>
            </a:r>
            <a:r>
              <a:rPr lang="cs-CZ" sz="2700" b="0" dirty="0" smtClean="0">
                <a:solidFill>
                  <a:srgbClr val="00B0F0"/>
                </a:solidFill>
                <a:effectLst/>
              </a:rPr>
              <a:t>okruh: Číslo a početní operace</a:t>
            </a:r>
            <a:r>
              <a:rPr lang="cs-CZ" sz="2700" b="0" dirty="0" smtClean="0">
                <a:solidFill>
                  <a:schemeClr val="tx1"/>
                </a:solidFill>
                <a:effectLst/>
              </a:rPr>
              <a:t/>
            </a:r>
            <a:br>
              <a:rPr lang="cs-CZ" sz="2700" b="0" dirty="0" smtClean="0">
                <a:solidFill>
                  <a:schemeClr val="tx1"/>
                </a:solidFill>
                <a:effectLst/>
              </a:rPr>
            </a:br>
            <a:r>
              <a:rPr lang="cs-CZ" sz="2700" b="0" dirty="0" smtClean="0">
                <a:solidFill>
                  <a:srgbClr val="00B0F0"/>
                </a:solidFill>
                <a:effectLst/>
              </a:rPr>
              <a:t/>
            </a:r>
            <a:br>
              <a:rPr lang="cs-CZ" sz="2700" b="0" dirty="0" smtClean="0">
                <a:solidFill>
                  <a:srgbClr val="00B0F0"/>
                </a:solidFill>
                <a:effectLst/>
              </a:rPr>
            </a:br>
            <a:r>
              <a:rPr lang="cs-CZ" sz="1800" b="0" dirty="0" smtClean="0">
                <a:solidFill>
                  <a:srgbClr val="00B0F0"/>
                </a:solidFill>
                <a:effectLst/>
              </a:rPr>
              <a:t>Téma:  </a:t>
            </a:r>
            <a:r>
              <a:rPr lang="cs-CZ" sz="2200" b="0" dirty="0" smtClean="0">
                <a:solidFill>
                  <a:schemeClr val="tx1"/>
                </a:solidFill>
                <a:effectLst/>
              </a:rPr>
              <a:t>Pamětné odčítání v oboru 0 – 1000 </a:t>
            </a:r>
            <a:br>
              <a:rPr lang="cs-CZ" sz="2200" b="0" dirty="0" smtClean="0">
                <a:solidFill>
                  <a:schemeClr val="tx1"/>
                </a:solidFill>
                <a:effectLst/>
              </a:rPr>
            </a:br>
            <a:r>
              <a:rPr lang="cs-CZ" sz="2200" b="0" dirty="0" smtClean="0">
                <a:solidFill>
                  <a:schemeClr val="tx1"/>
                </a:solidFill>
                <a:effectLst/>
              </a:rPr>
              <a:t>bez přechodu přes 10</a:t>
            </a:r>
            <a:r>
              <a:rPr lang="en-US" sz="2200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2200" b="0" dirty="0" smtClean="0">
                <a:solidFill>
                  <a:schemeClr val="tx1"/>
                </a:solidFill>
                <a:effectLst/>
              </a:rPr>
            </a:br>
            <a:r>
              <a:rPr lang="cs-CZ" sz="2000" b="0" dirty="0">
                <a:solidFill>
                  <a:schemeClr val="tx1"/>
                </a:solidFill>
                <a:effectLst/>
              </a:rPr>
              <a:t>3</a:t>
            </a:r>
            <a:r>
              <a:rPr lang="en-US" sz="2000" b="0" dirty="0" smtClean="0">
                <a:solidFill>
                  <a:schemeClr val="tx1"/>
                </a:solidFill>
                <a:effectLst/>
              </a:rPr>
              <a:t>. </a:t>
            </a:r>
            <a:r>
              <a:rPr lang="en-US" sz="2000" b="0" dirty="0" err="1" smtClean="0">
                <a:solidFill>
                  <a:schemeClr val="tx1"/>
                </a:solidFill>
                <a:effectLst/>
              </a:rPr>
              <a:t>ročník</a:t>
            </a:r>
            <a:r>
              <a:rPr lang="en-US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41" y="486916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3736" y="188640"/>
            <a:ext cx="6512511" cy="1143000"/>
          </a:xfrm>
        </p:spPr>
        <p:txBody>
          <a:bodyPr/>
          <a:lstStyle/>
          <a:p>
            <a:r>
              <a:rPr lang="cs-CZ" b="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Pozoruj při odčítání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700808"/>
            <a:ext cx="80648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FFC000"/>
                </a:solidFill>
              </a:rPr>
              <a:t>300 – 200 </a:t>
            </a:r>
            <a:r>
              <a:rPr lang="cs-CZ" sz="2800" dirty="0" smtClean="0"/>
              <a:t>		  3 – 2 = 1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	30 – 20 = 10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       </a:t>
            </a:r>
            <a:r>
              <a:rPr lang="cs-CZ" sz="2800" dirty="0">
                <a:solidFill>
                  <a:srgbClr val="FFC000"/>
                </a:solidFill>
              </a:rPr>
              <a:t>300 – 200 = 100</a:t>
            </a:r>
          </a:p>
          <a:p>
            <a:endParaRPr lang="cs-CZ" sz="2800" dirty="0"/>
          </a:p>
          <a:p>
            <a:r>
              <a:rPr lang="cs-CZ" sz="2800" dirty="0" smtClean="0">
                <a:solidFill>
                  <a:srgbClr val="FF0000"/>
                </a:solidFill>
              </a:rPr>
              <a:t>700 – 300</a:t>
            </a:r>
            <a:r>
              <a:rPr lang="cs-CZ" sz="2800" dirty="0" smtClean="0"/>
              <a:t>	          7 – 3 = 4</a:t>
            </a:r>
          </a:p>
          <a:p>
            <a:r>
              <a:rPr lang="cs-CZ" sz="2800" dirty="0"/>
              <a:t>	 </a:t>
            </a:r>
            <a:r>
              <a:rPr lang="cs-CZ" sz="2800" dirty="0" smtClean="0"/>
              <a:t>                70 – 30 = 40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</a:t>
            </a:r>
            <a:r>
              <a:rPr lang="cs-CZ" sz="2800" dirty="0"/>
              <a:t> </a:t>
            </a:r>
            <a:r>
              <a:rPr lang="cs-CZ" sz="2800" dirty="0" smtClean="0"/>
              <a:t>      </a:t>
            </a:r>
            <a:r>
              <a:rPr lang="cs-CZ" sz="2800" dirty="0">
                <a:solidFill>
                  <a:srgbClr val="FF0000"/>
                </a:solidFill>
              </a:rPr>
              <a:t>700 – 300 = 400</a:t>
            </a:r>
          </a:p>
          <a:p>
            <a:endParaRPr lang="cs-CZ" sz="2800" dirty="0" smtClean="0"/>
          </a:p>
          <a:p>
            <a:r>
              <a:rPr lang="cs-CZ" sz="2800" dirty="0" smtClean="0">
                <a:solidFill>
                  <a:srgbClr val="C00000"/>
                </a:solidFill>
              </a:rPr>
              <a:t>800 – 500</a:t>
            </a:r>
            <a:r>
              <a:rPr lang="cs-CZ" sz="2800" dirty="0" smtClean="0"/>
              <a:t>	           8 – 5 = 3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         80 – 50 = 30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       </a:t>
            </a:r>
            <a:r>
              <a:rPr lang="cs-CZ" sz="2800" dirty="0">
                <a:solidFill>
                  <a:srgbClr val="C00000"/>
                </a:solidFill>
              </a:rPr>
              <a:t>800 – 500 = 300</a:t>
            </a:r>
          </a:p>
        </p:txBody>
      </p:sp>
    </p:spTree>
    <p:extLst>
      <p:ext uri="{BB962C8B-B14F-4D97-AF65-F5344CB8AC3E}">
        <p14:creationId xmlns:p14="http://schemas.microsoft.com/office/powerpoint/2010/main" val="21451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71728" y="476672"/>
            <a:ext cx="6512511" cy="1143000"/>
          </a:xfrm>
        </p:spPr>
        <p:txBody>
          <a:bodyPr/>
          <a:lstStyle/>
          <a:p>
            <a:pPr algn="ctr"/>
            <a:r>
              <a:rPr lang="cs-CZ" b="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Odčítej </a:t>
            </a:r>
            <a:r>
              <a:rPr lang="cs-CZ" b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výsledky ověř zkouškou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611560" y="2708920"/>
            <a:ext cx="30243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400 – 300 =</a:t>
            </a:r>
          </a:p>
          <a:p>
            <a:r>
              <a:rPr lang="cs-CZ" sz="3200" dirty="0" smtClean="0"/>
              <a:t>900 – 100 =</a:t>
            </a:r>
          </a:p>
          <a:p>
            <a:r>
              <a:rPr lang="cs-CZ" sz="3200" dirty="0" smtClean="0"/>
              <a:t>800 – 700 =</a:t>
            </a:r>
          </a:p>
          <a:p>
            <a:r>
              <a:rPr lang="cs-CZ" sz="3200" dirty="0" smtClean="0"/>
              <a:t>600 – 400 =</a:t>
            </a:r>
          </a:p>
          <a:p>
            <a:r>
              <a:rPr lang="cs-CZ" sz="3200" dirty="0" smtClean="0"/>
              <a:t>500 – 300 =</a:t>
            </a:r>
          </a:p>
          <a:p>
            <a:r>
              <a:rPr lang="cs-CZ" sz="3200" dirty="0" smtClean="0"/>
              <a:t>700 – 500 =</a:t>
            </a:r>
          </a:p>
          <a:p>
            <a:r>
              <a:rPr lang="cs-CZ" sz="3200" dirty="0" smtClean="0"/>
              <a:t>300 – 300 =</a:t>
            </a:r>
            <a:endParaRPr lang="cs-CZ" sz="32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422157" y="2708920"/>
            <a:ext cx="30243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600 – 300 =</a:t>
            </a:r>
          </a:p>
          <a:p>
            <a:r>
              <a:rPr lang="cs-CZ" sz="3200" dirty="0" smtClean="0"/>
              <a:t>900 – 400 =</a:t>
            </a:r>
          </a:p>
          <a:p>
            <a:r>
              <a:rPr lang="cs-CZ" sz="3200" dirty="0" smtClean="0"/>
              <a:t>700 – 300 =</a:t>
            </a:r>
          </a:p>
          <a:p>
            <a:r>
              <a:rPr lang="cs-CZ" sz="3200" dirty="0" smtClean="0"/>
              <a:t>200 – 100 =</a:t>
            </a:r>
          </a:p>
          <a:p>
            <a:r>
              <a:rPr lang="cs-CZ" sz="3200" dirty="0" smtClean="0"/>
              <a:t>500 – 100 =</a:t>
            </a:r>
          </a:p>
          <a:p>
            <a:r>
              <a:rPr lang="cs-CZ" sz="3200" dirty="0" smtClean="0"/>
              <a:t>800 – 500 =</a:t>
            </a:r>
          </a:p>
          <a:p>
            <a:r>
              <a:rPr lang="cs-CZ" sz="3200" dirty="0" smtClean="0"/>
              <a:t>400 – 200 =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39319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96944" cy="1143000"/>
          </a:xfrm>
        </p:spPr>
        <p:txBody>
          <a:bodyPr>
            <a:noAutofit/>
          </a:bodyPr>
          <a:lstStyle/>
          <a:p>
            <a:pPr algn="ctr"/>
            <a:r>
              <a:rPr lang="cs-CZ" b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Dosaď do prázdného místa číslo, aby byl příklad správně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67544" y="1772816"/>
            <a:ext cx="3600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1 000 - ____ = 300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500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400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800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100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600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200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700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900</a:t>
            </a:r>
          </a:p>
          <a:p>
            <a:r>
              <a:rPr lang="cs-CZ" sz="2800" dirty="0"/>
              <a:t>1 000 - </a:t>
            </a:r>
            <a:r>
              <a:rPr lang="cs-CZ" sz="2800" dirty="0" smtClean="0"/>
              <a:t>____ = 0</a:t>
            </a:r>
          </a:p>
          <a:p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716016" y="1772816"/>
            <a:ext cx="3600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800 - ____ = 300</a:t>
            </a:r>
          </a:p>
          <a:p>
            <a:r>
              <a:rPr lang="cs-CZ" sz="2800" dirty="0" smtClean="0"/>
              <a:t>600 - </a:t>
            </a:r>
            <a:r>
              <a:rPr lang="cs-CZ" sz="2800" dirty="0"/>
              <a:t>____ </a:t>
            </a:r>
            <a:r>
              <a:rPr lang="cs-CZ" sz="2800" dirty="0" smtClean="0"/>
              <a:t>= 200</a:t>
            </a:r>
          </a:p>
          <a:p>
            <a:r>
              <a:rPr lang="cs-CZ" sz="2800" dirty="0" smtClean="0"/>
              <a:t>900 - </a:t>
            </a:r>
            <a:r>
              <a:rPr lang="cs-CZ" sz="2800" dirty="0"/>
              <a:t>____ </a:t>
            </a:r>
            <a:r>
              <a:rPr lang="cs-CZ" sz="2800" dirty="0" smtClean="0"/>
              <a:t>= 500</a:t>
            </a:r>
          </a:p>
          <a:p>
            <a:r>
              <a:rPr lang="cs-CZ" sz="2800" dirty="0" smtClean="0"/>
              <a:t>700 - </a:t>
            </a:r>
            <a:r>
              <a:rPr lang="cs-CZ" sz="2800" dirty="0"/>
              <a:t>____ </a:t>
            </a:r>
            <a:r>
              <a:rPr lang="cs-CZ" sz="2800" dirty="0" smtClean="0"/>
              <a:t>= 400</a:t>
            </a:r>
          </a:p>
          <a:p>
            <a:r>
              <a:rPr lang="cs-CZ" sz="2800" dirty="0" smtClean="0"/>
              <a:t>500 - ____ = 100</a:t>
            </a:r>
          </a:p>
          <a:p>
            <a:r>
              <a:rPr lang="cs-CZ" sz="2800" dirty="0" smtClean="0"/>
              <a:t>800 - ____ = 400</a:t>
            </a:r>
          </a:p>
          <a:p>
            <a:r>
              <a:rPr lang="cs-CZ" sz="2800" dirty="0" smtClean="0"/>
              <a:t>300 - </a:t>
            </a:r>
            <a:r>
              <a:rPr lang="cs-CZ" sz="2800" dirty="0"/>
              <a:t>____ </a:t>
            </a:r>
            <a:r>
              <a:rPr lang="cs-CZ" sz="2800" dirty="0" smtClean="0"/>
              <a:t>= 100</a:t>
            </a:r>
          </a:p>
          <a:p>
            <a:r>
              <a:rPr lang="cs-CZ" sz="2800" dirty="0" smtClean="0"/>
              <a:t>400 - </a:t>
            </a:r>
            <a:r>
              <a:rPr lang="cs-CZ" sz="2800" dirty="0"/>
              <a:t>____ </a:t>
            </a:r>
            <a:r>
              <a:rPr lang="cs-CZ" sz="2800" dirty="0" smtClean="0"/>
              <a:t>= 200</a:t>
            </a:r>
          </a:p>
          <a:p>
            <a:r>
              <a:rPr lang="cs-CZ" sz="2800" dirty="0" smtClean="0"/>
              <a:t>200 - </a:t>
            </a:r>
            <a:r>
              <a:rPr lang="cs-CZ" sz="2800" dirty="0"/>
              <a:t>____ </a:t>
            </a:r>
            <a:r>
              <a:rPr lang="cs-CZ" sz="2800" dirty="0" smtClean="0"/>
              <a:t>= 100</a:t>
            </a:r>
          </a:p>
          <a:p>
            <a:r>
              <a:rPr lang="cs-CZ" sz="2800" dirty="0" smtClean="0"/>
              <a:t>900 - </a:t>
            </a:r>
            <a:r>
              <a:rPr lang="cs-CZ" sz="2800" dirty="0"/>
              <a:t>____ </a:t>
            </a:r>
            <a:r>
              <a:rPr lang="cs-CZ" sz="2800" dirty="0" smtClean="0"/>
              <a:t>= 300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4992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96944" cy="1143000"/>
          </a:xfrm>
        </p:spPr>
        <p:txBody>
          <a:bodyPr>
            <a:noAutofit/>
          </a:bodyPr>
          <a:lstStyle/>
          <a:p>
            <a:pPr algn="ctr"/>
            <a:r>
              <a:rPr lang="cs-CZ" b="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Měl jsi správně?</a:t>
            </a:r>
            <a:endParaRPr lang="cs-CZ" b="0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68435" y="1557372"/>
            <a:ext cx="3600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1 000 - </a:t>
            </a:r>
            <a:r>
              <a:rPr lang="cs-CZ" sz="2800" dirty="0" smtClean="0">
                <a:solidFill>
                  <a:srgbClr val="FF0000"/>
                </a:solidFill>
              </a:rPr>
              <a:t>700</a:t>
            </a:r>
            <a:r>
              <a:rPr lang="cs-CZ" sz="2800" dirty="0" smtClean="0"/>
              <a:t> </a:t>
            </a:r>
            <a:r>
              <a:rPr lang="cs-CZ" sz="2800" dirty="0" smtClean="0"/>
              <a:t>= 300</a:t>
            </a:r>
          </a:p>
          <a:p>
            <a:r>
              <a:rPr lang="cs-CZ" sz="2800" dirty="0"/>
              <a:t>1 000 - </a:t>
            </a:r>
            <a:r>
              <a:rPr lang="cs-CZ" sz="2800" dirty="0">
                <a:solidFill>
                  <a:srgbClr val="FF0000"/>
                </a:solidFill>
              </a:rPr>
              <a:t>500</a:t>
            </a:r>
            <a:r>
              <a:rPr lang="cs-CZ" sz="2800" dirty="0" smtClean="0"/>
              <a:t> </a:t>
            </a:r>
            <a:r>
              <a:rPr lang="cs-CZ" sz="2800" dirty="0" smtClean="0"/>
              <a:t>= 500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600</a:t>
            </a:r>
            <a:r>
              <a:rPr lang="cs-CZ" sz="2800" dirty="0" smtClean="0"/>
              <a:t> = </a:t>
            </a:r>
            <a:r>
              <a:rPr lang="cs-CZ" sz="2800" dirty="0" smtClean="0"/>
              <a:t>400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200</a:t>
            </a:r>
            <a:r>
              <a:rPr lang="cs-CZ" sz="2800" dirty="0" smtClean="0"/>
              <a:t> = </a:t>
            </a:r>
            <a:r>
              <a:rPr lang="cs-CZ" sz="2800" dirty="0" smtClean="0"/>
              <a:t>800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900</a:t>
            </a:r>
            <a:r>
              <a:rPr lang="cs-CZ" sz="2800" dirty="0" smtClean="0"/>
              <a:t> = </a:t>
            </a:r>
            <a:r>
              <a:rPr lang="cs-CZ" sz="2800" dirty="0" smtClean="0"/>
              <a:t>100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400</a:t>
            </a:r>
            <a:r>
              <a:rPr lang="cs-CZ" sz="2800" dirty="0" smtClean="0"/>
              <a:t> = </a:t>
            </a:r>
            <a:r>
              <a:rPr lang="cs-CZ" sz="2800" dirty="0" smtClean="0"/>
              <a:t>600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800</a:t>
            </a:r>
            <a:r>
              <a:rPr lang="cs-CZ" sz="2800" dirty="0" smtClean="0"/>
              <a:t> = </a:t>
            </a:r>
            <a:r>
              <a:rPr lang="cs-CZ" sz="2800" dirty="0" smtClean="0"/>
              <a:t>200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300</a:t>
            </a:r>
            <a:r>
              <a:rPr lang="cs-CZ" sz="2800" dirty="0" smtClean="0"/>
              <a:t> = </a:t>
            </a:r>
            <a:r>
              <a:rPr lang="cs-CZ" sz="2800" dirty="0" smtClean="0"/>
              <a:t>700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100</a:t>
            </a:r>
            <a:r>
              <a:rPr lang="cs-CZ" sz="2800" dirty="0" smtClean="0"/>
              <a:t> = </a:t>
            </a:r>
            <a:r>
              <a:rPr lang="cs-CZ" sz="2800" dirty="0" smtClean="0"/>
              <a:t>900</a:t>
            </a:r>
          </a:p>
          <a:p>
            <a:r>
              <a:rPr lang="cs-CZ" sz="2800" dirty="0"/>
              <a:t>1 000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1 000 </a:t>
            </a:r>
            <a:r>
              <a:rPr lang="cs-CZ" sz="2800" dirty="0" smtClean="0"/>
              <a:t>= </a:t>
            </a:r>
            <a:r>
              <a:rPr lang="cs-CZ" sz="2800" dirty="0" smtClean="0"/>
              <a:t>0</a:t>
            </a:r>
          </a:p>
          <a:p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4750862" y="1626079"/>
            <a:ext cx="3600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500</a:t>
            </a:r>
            <a:r>
              <a:rPr lang="cs-CZ" sz="2800" dirty="0" smtClean="0"/>
              <a:t> = </a:t>
            </a:r>
            <a:r>
              <a:rPr lang="cs-CZ" sz="2800" dirty="0" smtClean="0"/>
              <a:t>300</a:t>
            </a:r>
          </a:p>
          <a:p>
            <a:r>
              <a:rPr lang="cs-CZ" sz="2800" dirty="0" smtClean="0"/>
              <a:t>600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400</a:t>
            </a:r>
            <a:r>
              <a:rPr lang="cs-CZ" sz="2800" dirty="0" smtClean="0"/>
              <a:t> = </a:t>
            </a:r>
            <a:r>
              <a:rPr lang="cs-CZ" sz="2800" dirty="0" smtClean="0"/>
              <a:t>200</a:t>
            </a:r>
          </a:p>
          <a:p>
            <a:r>
              <a:rPr lang="cs-CZ" sz="2800" dirty="0" smtClean="0"/>
              <a:t>900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400</a:t>
            </a:r>
            <a:r>
              <a:rPr lang="cs-CZ" sz="2800" dirty="0" smtClean="0"/>
              <a:t> = </a:t>
            </a:r>
            <a:r>
              <a:rPr lang="cs-CZ" sz="2800" dirty="0" smtClean="0"/>
              <a:t>500</a:t>
            </a:r>
          </a:p>
          <a:p>
            <a:r>
              <a:rPr lang="cs-CZ" sz="2800" dirty="0" smtClean="0"/>
              <a:t>700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300</a:t>
            </a:r>
            <a:r>
              <a:rPr lang="cs-CZ" sz="2800" dirty="0" smtClean="0"/>
              <a:t> = </a:t>
            </a:r>
            <a:r>
              <a:rPr lang="cs-CZ" sz="2800" dirty="0" smtClean="0"/>
              <a:t>400</a:t>
            </a:r>
          </a:p>
          <a:p>
            <a:r>
              <a:rPr lang="cs-CZ" sz="2800" dirty="0" smtClean="0"/>
              <a:t>500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400</a:t>
            </a:r>
            <a:r>
              <a:rPr lang="cs-CZ" sz="2800" dirty="0" smtClean="0"/>
              <a:t> = </a:t>
            </a:r>
            <a:r>
              <a:rPr lang="cs-CZ" sz="2800" dirty="0" smtClean="0"/>
              <a:t>100</a:t>
            </a:r>
          </a:p>
          <a:p>
            <a:r>
              <a:rPr lang="cs-CZ" sz="2800" dirty="0" smtClean="0"/>
              <a:t>800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400</a:t>
            </a:r>
            <a:r>
              <a:rPr lang="cs-CZ" sz="2800" dirty="0" smtClean="0"/>
              <a:t> = </a:t>
            </a:r>
            <a:r>
              <a:rPr lang="cs-CZ" sz="2800" dirty="0" smtClean="0"/>
              <a:t>400</a:t>
            </a:r>
          </a:p>
          <a:p>
            <a:r>
              <a:rPr lang="cs-CZ" sz="2800" dirty="0" smtClean="0"/>
              <a:t>300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200</a:t>
            </a:r>
            <a:r>
              <a:rPr lang="cs-CZ" sz="2800" dirty="0" smtClean="0"/>
              <a:t> = </a:t>
            </a:r>
            <a:r>
              <a:rPr lang="cs-CZ" sz="2800" dirty="0" smtClean="0"/>
              <a:t>100</a:t>
            </a:r>
          </a:p>
          <a:p>
            <a:r>
              <a:rPr lang="cs-CZ" sz="2800" dirty="0" smtClean="0"/>
              <a:t>400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200</a:t>
            </a:r>
            <a:r>
              <a:rPr lang="cs-CZ" sz="2800" dirty="0" smtClean="0"/>
              <a:t> = </a:t>
            </a:r>
            <a:r>
              <a:rPr lang="cs-CZ" sz="2800" dirty="0" smtClean="0"/>
              <a:t>200</a:t>
            </a:r>
          </a:p>
          <a:p>
            <a:r>
              <a:rPr lang="cs-CZ" sz="2800" dirty="0" smtClean="0"/>
              <a:t>200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100</a:t>
            </a:r>
            <a:r>
              <a:rPr lang="cs-CZ" sz="2800" dirty="0" smtClean="0"/>
              <a:t> = </a:t>
            </a:r>
            <a:r>
              <a:rPr lang="cs-CZ" sz="2800" dirty="0" smtClean="0"/>
              <a:t>100</a:t>
            </a:r>
          </a:p>
          <a:p>
            <a:r>
              <a:rPr lang="cs-CZ" sz="2800" dirty="0" smtClean="0"/>
              <a:t>900 </a:t>
            </a:r>
            <a:r>
              <a:rPr lang="cs-CZ" sz="2800" dirty="0" smtClean="0"/>
              <a:t>– </a:t>
            </a:r>
            <a:r>
              <a:rPr lang="cs-CZ" sz="2800" dirty="0">
                <a:solidFill>
                  <a:srgbClr val="FF0000"/>
                </a:solidFill>
              </a:rPr>
              <a:t>600</a:t>
            </a:r>
            <a:r>
              <a:rPr lang="cs-CZ" sz="2800" dirty="0" smtClean="0"/>
              <a:t> = </a:t>
            </a:r>
            <a:r>
              <a:rPr lang="cs-CZ" sz="2800" dirty="0" smtClean="0"/>
              <a:t>300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5678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cs-CZ" b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Spoj příklad se správným výsledkem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5536" y="1844824"/>
            <a:ext cx="33843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650 – 50 =</a:t>
            </a:r>
          </a:p>
          <a:p>
            <a:r>
              <a:rPr lang="cs-CZ" sz="2800" dirty="0" smtClean="0"/>
              <a:t>720 – 20 = </a:t>
            </a:r>
          </a:p>
          <a:p>
            <a:r>
              <a:rPr lang="cs-CZ" sz="2800" dirty="0" smtClean="0"/>
              <a:t>970 – 70 =</a:t>
            </a:r>
          </a:p>
          <a:p>
            <a:r>
              <a:rPr lang="cs-CZ" sz="2800" dirty="0" smtClean="0"/>
              <a:t>330 – 30 =</a:t>
            </a:r>
          </a:p>
          <a:p>
            <a:r>
              <a:rPr lang="cs-CZ" sz="2800" dirty="0" smtClean="0"/>
              <a:t>810 – 10 =</a:t>
            </a:r>
          </a:p>
          <a:p>
            <a:r>
              <a:rPr lang="cs-CZ" sz="2800" dirty="0" smtClean="0"/>
              <a:t>153 – 53 =</a:t>
            </a:r>
          </a:p>
          <a:p>
            <a:r>
              <a:rPr lang="cs-CZ" sz="2800" dirty="0" smtClean="0"/>
              <a:t>292 – 92 =</a:t>
            </a:r>
          </a:p>
          <a:p>
            <a:r>
              <a:rPr lang="cs-CZ" sz="2800" dirty="0" smtClean="0"/>
              <a:t>444 – 44 =</a:t>
            </a:r>
          </a:p>
          <a:p>
            <a:r>
              <a:rPr lang="cs-CZ" sz="2800" dirty="0" smtClean="0"/>
              <a:t>515 – 15 =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932040" y="1844824"/>
            <a:ext cx="33843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100</a:t>
            </a:r>
          </a:p>
          <a:p>
            <a:r>
              <a:rPr lang="cs-CZ" sz="2800" dirty="0" smtClean="0"/>
              <a:t>400</a:t>
            </a:r>
          </a:p>
          <a:p>
            <a:r>
              <a:rPr lang="cs-CZ" sz="2800" dirty="0" smtClean="0"/>
              <a:t>600</a:t>
            </a:r>
          </a:p>
          <a:p>
            <a:r>
              <a:rPr lang="cs-CZ" sz="2800" dirty="0" smtClean="0"/>
              <a:t>500</a:t>
            </a:r>
          </a:p>
          <a:p>
            <a:r>
              <a:rPr lang="cs-CZ" sz="2800" dirty="0" smtClean="0"/>
              <a:t>200</a:t>
            </a:r>
          </a:p>
          <a:p>
            <a:r>
              <a:rPr lang="cs-CZ" sz="2800" dirty="0" smtClean="0"/>
              <a:t>300</a:t>
            </a:r>
          </a:p>
          <a:p>
            <a:r>
              <a:rPr lang="cs-CZ" sz="2800" dirty="0" smtClean="0"/>
              <a:t>900</a:t>
            </a:r>
          </a:p>
          <a:p>
            <a:r>
              <a:rPr lang="cs-CZ" sz="2800" dirty="0" smtClean="0"/>
              <a:t>800</a:t>
            </a:r>
          </a:p>
          <a:p>
            <a:r>
              <a:rPr lang="cs-CZ" sz="2800" dirty="0" smtClean="0"/>
              <a:t>700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9542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12511" cy="1143000"/>
          </a:xfrm>
        </p:spPr>
        <p:txBody>
          <a:bodyPr/>
          <a:lstStyle/>
          <a:p>
            <a:pPr algn="ctr"/>
            <a:r>
              <a:rPr lang="cs-CZ" b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Doplň do tabulky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339619"/>
              </p:ext>
            </p:extLst>
          </p:nvPr>
        </p:nvGraphicFramePr>
        <p:xfrm>
          <a:off x="899592" y="2060848"/>
          <a:ext cx="7344816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1224136"/>
                <a:gridCol w="1224136"/>
                <a:gridCol w="1224136"/>
                <a:gridCol w="1224136"/>
                <a:gridCol w="1224136"/>
              </a:tblGrid>
              <a:tr h="458680"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- 200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- 300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- 400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baseline="0" dirty="0" smtClean="0"/>
                        <a:t>- 500 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- 600</a:t>
                      </a:r>
                      <a:endParaRPr lang="cs-CZ" sz="3200" dirty="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638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793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824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966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649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9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64169" y="260648"/>
            <a:ext cx="8208912" cy="1143000"/>
          </a:xfrm>
        </p:spPr>
        <p:txBody>
          <a:bodyPr>
            <a:noAutofit/>
          </a:bodyPr>
          <a:lstStyle/>
          <a:p>
            <a:pPr algn="ctr"/>
            <a:r>
              <a:rPr lang="cs-CZ" b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Vypočítej příklady a výsledek ověř zkouškou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67544" y="2636912"/>
            <a:ext cx="24482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309 – 9 =</a:t>
            </a:r>
          </a:p>
          <a:p>
            <a:r>
              <a:rPr lang="cs-CZ" sz="3200" dirty="0" smtClean="0"/>
              <a:t>407 – 7 =</a:t>
            </a:r>
          </a:p>
          <a:p>
            <a:r>
              <a:rPr lang="cs-CZ" sz="3200" dirty="0" smtClean="0"/>
              <a:t>608 – 8 =</a:t>
            </a:r>
          </a:p>
          <a:p>
            <a:r>
              <a:rPr lang="cs-CZ" sz="3200" dirty="0" smtClean="0"/>
              <a:t>903 – 3 =</a:t>
            </a:r>
          </a:p>
          <a:p>
            <a:r>
              <a:rPr lang="cs-CZ" sz="3200" dirty="0" smtClean="0"/>
              <a:t>804 – 4 =</a:t>
            </a:r>
          </a:p>
          <a:p>
            <a:r>
              <a:rPr lang="cs-CZ" sz="3200" dirty="0" smtClean="0"/>
              <a:t>206 – 6 =</a:t>
            </a: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516216" y="2632719"/>
            <a:ext cx="24482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343 – 2 =</a:t>
            </a:r>
          </a:p>
          <a:p>
            <a:r>
              <a:rPr lang="cs-CZ" sz="3200" dirty="0" smtClean="0"/>
              <a:t>675 – 4 =</a:t>
            </a:r>
          </a:p>
          <a:p>
            <a:r>
              <a:rPr lang="cs-CZ" sz="3200" dirty="0" smtClean="0"/>
              <a:t>158 – 7 =</a:t>
            </a:r>
          </a:p>
          <a:p>
            <a:r>
              <a:rPr lang="cs-CZ" sz="3200" dirty="0" smtClean="0"/>
              <a:t>239 – 6 =</a:t>
            </a:r>
          </a:p>
          <a:p>
            <a:r>
              <a:rPr lang="cs-CZ" sz="3200" dirty="0" smtClean="0"/>
              <a:t>496 – 5 =</a:t>
            </a:r>
          </a:p>
          <a:p>
            <a:r>
              <a:rPr lang="cs-CZ" sz="3200" dirty="0" smtClean="0"/>
              <a:t>513 – 3 =</a:t>
            </a:r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419872" y="2636911"/>
            <a:ext cx="24482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274 – 4 =</a:t>
            </a:r>
          </a:p>
          <a:p>
            <a:r>
              <a:rPr lang="cs-CZ" sz="3200" dirty="0" smtClean="0"/>
              <a:t>329 – 9 =</a:t>
            </a:r>
          </a:p>
          <a:p>
            <a:r>
              <a:rPr lang="cs-CZ" sz="3200" dirty="0" smtClean="0"/>
              <a:t>517 – 7 =</a:t>
            </a:r>
          </a:p>
          <a:p>
            <a:r>
              <a:rPr lang="cs-CZ" sz="3200" dirty="0" smtClean="0"/>
              <a:t>894 – 4 =</a:t>
            </a:r>
          </a:p>
          <a:p>
            <a:r>
              <a:rPr lang="cs-CZ" sz="3200" dirty="0" smtClean="0"/>
              <a:t>688 – 8 =</a:t>
            </a:r>
          </a:p>
          <a:p>
            <a:r>
              <a:rPr lang="cs-CZ" sz="3200" dirty="0" smtClean="0"/>
              <a:t>443 – 3 =</a:t>
            </a:r>
          </a:p>
          <a:p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67544" y="2086162"/>
            <a:ext cx="1872208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502 – 2 = 500</a:t>
            </a:r>
            <a:endParaRPr lang="cs-CZ" sz="2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3419872" y="2018891"/>
            <a:ext cx="1872208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163 – 3 = 160</a:t>
            </a:r>
            <a:endParaRPr lang="cs-CZ" sz="2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660232" y="2018891"/>
            <a:ext cx="1872208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929 – 7 = 922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1880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cs-CZ" dirty="0" smtClean="0"/>
              <a:t>Zdroj:</a:t>
            </a:r>
          </a:p>
          <a:p>
            <a:pPr marL="45720" indent="0">
              <a:buNone/>
            </a:pPr>
            <a:r>
              <a:rPr lang="cs-CZ" dirty="0" smtClean="0"/>
              <a:t>vlastní námět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722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ka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k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</TotalTime>
  <Words>478</Words>
  <Application>Microsoft Office PowerPoint</Application>
  <PresentationFormat>Předvádění na obrazovce (4:3)</PresentationFormat>
  <Paragraphs>125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Aerodynamika</vt:lpstr>
      <vt:lpstr>    VY_32_INOVACE_BRTS_M3_08  Vzdělávací oblast: Matematika a její aplikace Vzdělávací obor: Matematika a její aplikace  Tematický okruh: Číslo a početní operace  Téma:  Pamětné odčítání v oboru 0 – 1000  bez přechodu přes 10 3. ročník   </vt:lpstr>
      <vt:lpstr>Pozoruj při odčítání:</vt:lpstr>
      <vt:lpstr>Odčítej a výsledky ověř zkouškou</vt:lpstr>
      <vt:lpstr>Dosaď do prázdného místa číslo, aby byl příklad správně</vt:lpstr>
      <vt:lpstr>Měl jsi správně?</vt:lpstr>
      <vt:lpstr>Spoj příklad se správným výsledkem</vt:lpstr>
      <vt:lpstr>Doplň do tabulky</vt:lpstr>
      <vt:lpstr>Vypočítej příklady a výsledek ověř zkouškou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VY_32_INOVACE_BRTS_C3_05  Vzdělávací oblast: Matematika a její aplikace Vzdělávací obor: Matematika a její aplikace  Tématický okruh: Číslo a početní operace  Téma:  3. ročník</dc:title>
  <dc:creator>OEM</dc:creator>
  <cp:lastModifiedBy>OEM</cp:lastModifiedBy>
  <cp:revision>18</cp:revision>
  <dcterms:created xsi:type="dcterms:W3CDTF">2012-05-27T19:40:49Z</dcterms:created>
  <dcterms:modified xsi:type="dcterms:W3CDTF">2012-06-20T06:36:15Z</dcterms:modified>
</cp:coreProperties>
</file>