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0" r:id="rId8"/>
    <p:sldId id="264" r:id="rId9"/>
    <p:sldId id="263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1" descr="OPVK_hor_zakladni_logolink_RGB_c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3337" y="188640"/>
            <a:ext cx="7200800" cy="1486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7544" y="4140423"/>
            <a:ext cx="7846640" cy="1130474"/>
          </a:xfrm>
        </p:spPr>
        <p:txBody>
          <a:bodyPr>
            <a:normAutofit fontScale="90000"/>
          </a:bodyPr>
          <a:lstStyle/>
          <a:p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VY</a:t>
            </a:r>
            <a:r>
              <a:rPr lang="en-US" sz="1800" dirty="0" smtClean="0"/>
              <a:t>_32_INOVACE_</a:t>
            </a:r>
            <a:r>
              <a:rPr lang="cs-CZ" sz="1800" dirty="0" smtClean="0"/>
              <a:t>BRTS_M3</a:t>
            </a:r>
            <a:r>
              <a:rPr lang="en-US" sz="1800" dirty="0" smtClean="0"/>
              <a:t>_</a:t>
            </a:r>
            <a:r>
              <a:rPr lang="cs-CZ" sz="1800" dirty="0" smtClean="0"/>
              <a:t>20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2700" b="1" dirty="0" smtClean="0">
                <a:solidFill>
                  <a:srgbClr val="FF0066"/>
                </a:solidFill>
              </a:rPr>
              <a:t>Vzdělávací oblast: Matematika a její aplikace</a:t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2700" b="1" dirty="0" smtClean="0">
                <a:solidFill>
                  <a:srgbClr val="FF0066"/>
                </a:solidFill>
              </a:rPr>
              <a:t>Vzdělávací obor: Matematika a její aplikace</a:t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2700" b="1" smtClean="0">
                <a:solidFill>
                  <a:srgbClr val="FF0066"/>
                </a:solidFill>
              </a:rPr>
              <a:t> </a:t>
            </a:r>
            <a:r>
              <a:rPr lang="cs-CZ" sz="2700" b="1" smtClean="0">
                <a:solidFill>
                  <a:srgbClr val="FF0066"/>
                </a:solidFill>
              </a:rPr>
              <a:t>Tematický </a:t>
            </a:r>
            <a:r>
              <a:rPr lang="cs-CZ" sz="2700" b="1" dirty="0" smtClean="0">
                <a:solidFill>
                  <a:srgbClr val="FF0066"/>
                </a:solidFill>
              </a:rPr>
              <a:t>okruh: Číslo a početní operace</a:t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2700" b="1" dirty="0" smtClean="0">
                <a:solidFill>
                  <a:srgbClr val="FF0066"/>
                </a:solidFill>
              </a:rPr>
              <a:t/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1800" dirty="0" smtClean="0">
                <a:solidFill>
                  <a:srgbClr val="FF0066"/>
                </a:solidFill>
              </a:rPr>
              <a:t>Téma: </a:t>
            </a:r>
            <a:r>
              <a:rPr lang="cs-CZ" sz="2200" b="1" dirty="0" smtClean="0"/>
              <a:t>Násobení a dělení v oboru </a:t>
            </a:r>
            <a:r>
              <a:rPr lang="cs-CZ" sz="2200" b="1" dirty="0"/>
              <a:t>násobilky</a:t>
            </a:r>
            <a:r>
              <a:rPr lang="cs-CZ" sz="1800" dirty="0" smtClean="0">
                <a:solidFill>
                  <a:srgbClr val="FF0066"/>
                </a:solidFill>
              </a:rPr>
              <a:t/>
            </a:r>
            <a:br>
              <a:rPr lang="cs-CZ" sz="1800" dirty="0" smtClean="0">
                <a:solidFill>
                  <a:srgbClr val="FF0066"/>
                </a:solidFill>
              </a:rPr>
            </a:br>
            <a:r>
              <a:rPr lang="cs-CZ" sz="2000" dirty="0" smtClean="0"/>
              <a:t>3</a:t>
            </a:r>
            <a:r>
              <a:rPr lang="en-US" sz="2000" dirty="0" smtClean="0"/>
              <a:t>. </a:t>
            </a:r>
            <a:r>
              <a:rPr lang="en-US" sz="2000" dirty="0" err="1" smtClean="0"/>
              <a:t>ročník</a:t>
            </a:r>
            <a:r>
              <a:rPr lang="en-US" sz="2000" dirty="0" smtClean="0"/>
              <a:t> 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en-US" sz="3600" b="1" dirty="0" smtClean="0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03648" y="6096000"/>
            <a:ext cx="6400800" cy="762000"/>
          </a:xfrm>
        </p:spPr>
        <p:txBody>
          <a:bodyPr>
            <a:normAutofit/>
          </a:bodyPr>
          <a:lstStyle/>
          <a:p>
            <a:r>
              <a:rPr lang="en-US" sz="1600" dirty="0" err="1" smtClean="0">
                <a:solidFill>
                  <a:schemeClr val="tx1"/>
                </a:solidFill>
              </a:rPr>
              <a:t>Autor</a:t>
            </a:r>
            <a:r>
              <a:rPr lang="en-US" sz="1600" dirty="0" smtClean="0">
                <a:solidFill>
                  <a:schemeClr val="tx1"/>
                </a:solidFill>
              </a:rPr>
              <a:t>: Mgr. </a:t>
            </a:r>
            <a:r>
              <a:rPr lang="cs-CZ" sz="1600" dirty="0" smtClean="0">
                <a:solidFill>
                  <a:schemeClr val="tx1"/>
                </a:solidFill>
              </a:rPr>
              <a:t>Václava Bartošková, květen– 2012 </a:t>
            </a:r>
            <a:endParaRPr lang="en-US" sz="1600" dirty="0" smtClean="0">
              <a:solidFill>
                <a:schemeClr val="tx1"/>
              </a:solidFill>
            </a:endParaRPr>
          </a:p>
        </p:txBody>
      </p:sp>
      <p:pic>
        <p:nvPicPr>
          <p:cNvPr id="6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581128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8321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-531440"/>
            <a:ext cx="8229600" cy="1600200"/>
          </a:xfrm>
        </p:spPr>
        <p:txBody>
          <a:bodyPr/>
          <a:lstStyle/>
          <a:p>
            <a:r>
              <a:rPr lang="cs-CZ" sz="4400" dirty="0" smtClean="0"/>
              <a:t>Vyznač násobky čísla 6</a:t>
            </a:r>
            <a:endParaRPr lang="cs-CZ" sz="4400" dirty="0"/>
          </a:p>
        </p:txBody>
      </p:sp>
      <p:sp>
        <p:nvSpPr>
          <p:cNvPr id="4" name="Obláček 3"/>
          <p:cNvSpPr/>
          <p:nvPr/>
        </p:nvSpPr>
        <p:spPr>
          <a:xfrm>
            <a:off x="539552" y="1673188"/>
            <a:ext cx="1440160" cy="936104"/>
          </a:xfrm>
          <a:prstGeom prst="cloudCallou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 smtClean="0">
                <a:solidFill>
                  <a:schemeClr val="accent6">
                    <a:lumMod val="75000"/>
                  </a:schemeClr>
                </a:solidFill>
              </a:rPr>
              <a:t>18</a:t>
            </a:r>
            <a:endParaRPr lang="cs-CZ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Obláček 4"/>
          <p:cNvSpPr/>
          <p:nvPr/>
        </p:nvSpPr>
        <p:spPr>
          <a:xfrm>
            <a:off x="5940152" y="4941168"/>
            <a:ext cx="1440160" cy="936104"/>
          </a:xfrm>
          <a:prstGeom prst="cloudCallou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 smtClean="0">
                <a:solidFill>
                  <a:schemeClr val="accent6">
                    <a:lumMod val="75000"/>
                  </a:schemeClr>
                </a:solidFill>
              </a:rPr>
              <a:t>54</a:t>
            </a:r>
            <a:endParaRPr lang="cs-CZ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Obláček 5"/>
          <p:cNvSpPr/>
          <p:nvPr/>
        </p:nvSpPr>
        <p:spPr>
          <a:xfrm>
            <a:off x="3131840" y="1988840"/>
            <a:ext cx="1440160" cy="936104"/>
          </a:xfrm>
          <a:prstGeom prst="cloudCallou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 smtClean="0">
                <a:solidFill>
                  <a:schemeClr val="accent6">
                    <a:lumMod val="75000"/>
                  </a:schemeClr>
                </a:solidFill>
              </a:rPr>
              <a:t>24</a:t>
            </a:r>
            <a:endParaRPr lang="cs-CZ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Obláček 6"/>
          <p:cNvSpPr/>
          <p:nvPr/>
        </p:nvSpPr>
        <p:spPr>
          <a:xfrm>
            <a:off x="2306332" y="4941257"/>
            <a:ext cx="1440160" cy="936104"/>
          </a:xfrm>
          <a:prstGeom prst="cloudCallou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 smtClean="0">
                <a:solidFill>
                  <a:schemeClr val="accent6">
                    <a:lumMod val="75000"/>
                  </a:schemeClr>
                </a:solidFill>
              </a:rPr>
              <a:t>48</a:t>
            </a:r>
            <a:endParaRPr lang="cs-CZ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Obláček 7"/>
          <p:cNvSpPr/>
          <p:nvPr/>
        </p:nvSpPr>
        <p:spPr>
          <a:xfrm>
            <a:off x="5580112" y="3229744"/>
            <a:ext cx="1440160" cy="936104"/>
          </a:xfrm>
          <a:prstGeom prst="cloudCallou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 smtClean="0">
                <a:solidFill>
                  <a:schemeClr val="accent6">
                    <a:lumMod val="75000"/>
                  </a:schemeClr>
                </a:solidFill>
              </a:rPr>
              <a:t>12</a:t>
            </a:r>
            <a:endParaRPr lang="cs-CZ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" name="Obláček 8"/>
          <p:cNvSpPr/>
          <p:nvPr/>
        </p:nvSpPr>
        <p:spPr>
          <a:xfrm>
            <a:off x="5076056" y="1673188"/>
            <a:ext cx="1440160" cy="936104"/>
          </a:xfrm>
          <a:prstGeom prst="cloudCallou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 smtClean="0">
                <a:solidFill>
                  <a:schemeClr val="accent6">
                    <a:lumMod val="75000"/>
                  </a:schemeClr>
                </a:solidFill>
              </a:rPr>
              <a:t>30</a:t>
            </a:r>
            <a:endParaRPr lang="cs-CZ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Obláček 9"/>
          <p:cNvSpPr/>
          <p:nvPr/>
        </p:nvSpPr>
        <p:spPr>
          <a:xfrm>
            <a:off x="903753" y="3409586"/>
            <a:ext cx="1440160" cy="936104"/>
          </a:xfrm>
          <a:prstGeom prst="cloudCallou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 smtClean="0">
                <a:solidFill>
                  <a:schemeClr val="accent6">
                    <a:lumMod val="75000"/>
                  </a:schemeClr>
                </a:solidFill>
              </a:rPr>
              <a:t>42</a:t>
            </a:r>
            <a:endParaRPr lang="cs-CZ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Obláček 10"/>
          <p:cNvSpPr/>
          <p:nvPr/>
        </p:nvSpPr>
        <p:spPr>
          <a:xfrm>
            <a:off x="183673" y="5564979"/>
            <a:ext cx="1440160" cy="936104"/>
          </a:xfrm>
          <a:prstGeom prst="cloudCallou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 smtClean="0">
                <a:solidFill>
                  <a:schemeClr val="accent6">
                    <a:lumMod val="75000"/>
                  </a:schemeClr>
                </a:solidFill>
              </a:rPr>
              <a:t>52</a:t>
            </a:r>
            <a:endParaRPr lang="cs-CZ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" name="Obláček 11"/>
          <p:cNvSpPr/>
          <p:nvPr/>
        </p:nvSpPr>
        <p:spPr>
          <a:xfrm>
            <a:off x="7524328" y="3951281"/>
            <a:ext cx="1440160" cy="936104"/>
          </a:xfrm>
          <a:prstGeom prst="cloudCallou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 smtClean="0">
                <a:solidFill>
                  <a:schemeClr val="accent6">
                    <a:lumMod val="75000"/>
                  </a:schemeClr>
                </a:solidFill>
              </a:rPr>
              <a:t>16</a:t>
            </a:r>
            <a:endParaRPr lang="cs-CZ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" name="Obláček 12"/>
          <p:cNvSpPr/>
          <p:nvPr/>
        </p:nvSpPr>
        <p:spPr>
          <a:xfrm>
            <a:off x="6982691" y="2293640"/>
            <a:ext cx="1440160" cy="936104"/>
          </a:xfrm>
          <a:prstGeom prst="cloudCallou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 smtClean="0">
                <a:solidFill>
                  <a:schemeClr val="accent6">
                    <a:lumMod val="75000"/>
                  </a:schemeClr>
                </a:solidFill>
              </a:rPr>
              <a:t>46</a:t>
            </a:r>
            <a:endParaRPr lang="cs-CZ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Obláček 13"/>
          <p:cNvSpPr/>
          <p:nvPr/>
        </p:nvSpPr>
        <p:spPr>
          <a:xfrm>
            <a:off x="4325710" y="5564979"/>
            <a:ext cx="1440160" cy="936104"/>
          </a:xfrm>
          <a:prstGeom prst="cloudCallou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 smtClean="0">
                <a:solidFill>
                  <a:schemeClr val="accent6">
                    <a:lumMod val="75000"/>
                  </a:schemeClr>
                </a:solidFill>
              </a:rPr>
              <a:t>35</a:t>
            </a:r>
            <a:endParaRPr lang="cs-CZ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Obláček 14"/>
          <p:cNvSpPr/>
          <p:nvPr/>
        </p:nvSpPr>
        <p:spPr>
          <a:xfrm>
            <a:off x="3603073" y="3668452"/>
            <a:ext cx="1440160" cy="936104"/>
          </a:xfrm>
          <a:prstGeom prst="cloudCallou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 smtClean="0">
                <a:solidFill>
                  <a:schemeClr val="accent6">
                    <a:lumMod val="75000"/>
                  </a:schemeClr>
                </a:solidFill>
              </a:rPr>
              <a:t>56</a:t>
            </a:r>
            <a:endParaRPr lang="cs-CZ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84583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9552" y="-531440"/>
            <a:ext cx="8229600" cy="1600200"/>
          </a:xfrm>
        </p:spPr>
        <p:txBody>
          <a:bodyPr/>
          <a:lstStyle/>
          <a:p>
            <a:r>
              <a:rPr lang="cs-CZ" sz="4400" dirty="0"/>
              <a:t>Vypočítej příklady v tabulce</a:t>
            </a:r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2532172"/>
              </p:ext>
            </p:extLst>
          </p:nvPr>
        </p:nvGraphicFramePr>
        <p:xfrm>
          <a:off x="1547664" y="2060848"/>
          <a:ext cx="6096000" cy="3840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6000"/>
                <a:gridCol w="1016000"/>
                <a:gridCol w="1016000"/>
                <a:gridCol w="1016000"/>
                <a:gridCol w="1016000"/>
                <a:gridCol w="1016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3600" dirty="0" smtClean="0"/>
                        <a:t>.</a:t>
                      </a:r>
                      <a:endParaRPr lang="cs-CZ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600" dirty="0" smtClean="0"/>
                        <a:t>8</a:t>
                      </a:r>
                      <a:endParaRPr lang="cs-CZ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600" dirty="0" smtClean="0"/>
                        <a:t>6</a:t>
                      </a:r>
                      <a:endParaRPr lang="cs-CZ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600" dirty="0" smtClean="0"/>
                        <a:t>9</a:t>
                      </a:r>
                      <a:endParaRPr lang="cs-CZ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600" dirty="0" smtClean="0"/>
                        <a:t>5 </a:t>
                      </a:r>
                      <a:endParaRPr lang="cs-CZ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600" dirty="0" smtClean="0"/>
                        <a:t>4</a:t>
                      </a:r>
                      <a:endParaRPr lang="cs-CZ" sz="3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3600" dirty="0" smtClean="0"/>
                        <a:t>2</a:t>
                      </a:r>
                      <a:endParaRPr lang="cs-CZ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6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3600" dirty="0" smtClean="0"/>
                        <a:t>9</a:t>
                      </a:r>
                      <a:endParaRPr lang="cs-CZ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6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3600" dirty="0" smtClean="0"/>
                        <a:t>7</a:t>
                      </a:r>
                      <a:endParaRPr lang="cs-CZ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6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3600" dirty="0" smtClean="0"/>
                        <a:t>4</a:t>
                      </a:r>
                      <a:endParaRPr lang="cs-CZ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6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3600" dirty="0" smtClean="0"/>
                        <a:t>6</a:t>
                      </a:r>
                      <a:endParaRPr lang="cs-CZ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7861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21196" y="-603448"/>
            <a:ext cx="8229600" cy="1600200"/>
          </a:xfrm>
        </p:spPr>
        <p:txBody>
          <a:bodyPr/>
          <a:lstStyle/>
          <a:p>
            <a:r>
              <a:rPr lang="cs-CZ" sz="4400" dirty="0"/>
              <a:t>Vyřeš slovní úlohu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611560" y="1484784"/>
            <a:ext cx="78488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/>
              <a:t>Na náměstí stojí dvě budovy úřadu. Stará budova má 4 podlaží. V každém podlaží je 9 oken. Nová budova má 2 podlaží a v každém podlaží je 8 oken.</a:t>
            </a:r>
          </a:p>
          <a:p>
            <a:pPr marL="342900" indent="-342900">
              <a:buAutoNum type="alphaUcParenR"/>
            </a:pPr>
            <a:r>
              <a:rPr lang="cs-CZ" sz="2400" dirty="0" smtClean="0"/>
              <a:t>Kolik oken je ve staré budově?</a:t>
            </a:r>
          </a:p>
          <a:p>
            <a:pPr marL="342900" indent="-342900">
              <a:buAutoNum type="alphaUcParenR"/>
            </a:pPr>
            <a:r>
              <a:rPr lang="cs-CZ" sz="2400" dirty="0" smtClean="0"/>
              <a:t>Kolik oken je v nové budově?</a:t>
            </a:r>
          </a:p>
          <a:p>
            <a:pPr marL="342900" indent="-342900">
              <a:buAutoNum type="alphaUcParenR"/>
            </a:pPr>
            <a:r>
              <a:rPr lang="cs-CZ" sz="2400" dirty="0" smtClean="0"/>
              <a:t>Kolik oken je dohromady v obou budovách?</a:t>
            </a:r>
            <a:endParaRPr lang="cs-CZ" sz="2400" dirty="0"/>
          </a:p>
        </p:txBody>
      </p:sp>
      <p:cxnSp>
        <p:nvCxnSpPr>
          <p:cNvPr id="6" name="Přímá spojnice 5"/>
          <p:cNvCxnSpPr/>
          <p:nvPr/>
        </p:nvCxnSpPr>
        <p:spPr>
          <a:xfrm>
            <a:off x="755576" y="4581128"/>
            <a:ext cx="75608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římá spojnice 7"/>
          <p:cNvCxnSpPr/>
          <p:nvPr/>
        </p:nvCxnSpPr>
        <p:spPr>
          <a:xfrm>
            <a:off x="755576" y="5157192"/>
            <a:ext cx="75608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8"/>
          <p:cNvCxnSpPr/>
          <p:nvPr/>
        </p:nvCxnSpPr>
        <p:spPr>
          <a:xfrm>
            <a:off x="755576" y="5805264"/>
            <a:ext cx="75608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9"/>
          <p:cNvCxnSpPr/>
          <p:nvPr/>
        </p:nvCxnSpPr>
        <p:spPr>
          <a:xfrm>
            <a:off x="755576" y="6453336"/>
            <a:ext cx="75608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43939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-800100"/>
            <a:ext cx="8229600" cy="1600200"/>
          </a:xfrm>
        </p:spPr>
        <p:txBody>
          <a:bodyPr/>
          <a:lstStyle/>
          <a:p>
            <a:r>
              <a:rPr lang="cs-CZ" sz="4400" dirty="0" smtClean="0"/>
              <a:t>Řeš jednoduché slovní úlohy</a:t>
            </a:r>
            <a:endParaRPr lang="cs-CZ" sz="44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Tomáš přečetl v knížce 36 stránek. Kolik stránek přečetl denně, když knížku četl 6 dní?</a:t>
            </a:r>
          </a:p>
          <a:p>
            <a:endParaRPr lang="cs-CZ" dirty="0" smtClean="0"/>
          </a:p>
          <a:p>
            <a:endParaRPr lang="cs-CZ" dirty="0"/>
          </a:p>
          <a:p>
            <a:r>
              <a:rPr lang="cs-CZ" dirty="0" smtClean="0"/>
              <a:t>Poštovní známka stojí 7 Kč. Kolik stojí 8 známek?</a:t>
            </a:r>
          </a:p>
          <a:p>
            <a:endParaRPr lang="cs-CZ" dirty="0" smtClean="0"/>
          </a:p>
          <a:p>
            <a:endParaRPr lang="cs-CZ" dirty="0"/>
          </a:p>
          <a:p>
            <a:r>
              <a:rPr lang="cs-CZ" dirty="0" smtClean="0"/>
              <a:t>Lukáš měl v balíčku 42 bonbonů, které rozdělil mezi 6 spolužáků. Kolik dostal každý spolužák?</a:t>
            </a:r>
            <a:endParaRPr lang="cs-CZ" dirty="0"/>
          </a:p>
        </p:txBody>
      </p:sp>
      <p:cxnSp>
        <p:nvCxnSpPr>
          <p:cNvPr id="5" name="Přímá spojnice 4"/>
          <p:cNvCxnSpPr/>
          <p:nvPr/>
        </p:nvCxnSpPr>
        <p:spPr>
          <a:xfrm>
            <a:off x="899592" y="2996952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Přímá spojnice 5"/>
          <p:cNvCxnSpPr/>
          <p:nvPr/>
        </p:nvCxnSpPr>
        <p:spPr>
          <a:xfrm>
            <a:off x="899592" y="6021288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Přímá spojnice 6"/>
          <p:cNvCxnSpPr/>
          <p:nvPr/>
        </p:nvCxnSpPr>
        <p:spPr>
          <a:xfrm>
            <a:off x="899592" y="429309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98194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84784"/>
          </a:xfrm>
        </p:spPr>
        <p:txBody>
          <a:bodyPr>
            <a:normAutofit fontScale="90000"/>
          </a:bodyPr>
          <a:lstStyle/>
          <a:p>
            <a:r>
              <a:rPr lang="cs-CZ" sz="4400" dirty="0" smtClean="0"/>
              <a:t>A ještě jedna slovní úloha pro chytré hlavičky…</a:t>
            </a:r>
            <a:endParaRPr lang="cs-CZ" sz="4400" dirty="0"/>
          </a:p>
        </p:txBody>
      </p:sp>
      <p:sp>
        <p:nvSpPr>
          <p:cNvPr id="4" name="TextovéPole 3"/>
          <p:cNvSpPr txBox="1"/>
          <p:nvPr/>
        </p:nvSpPr>
        <p:spPr>
          <a:xfrm>
            <a:off x="683568" y="1700808"/>
            <a:ext cx="784887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/>
              <a:t>Vlak z Prahy do Plzně má 3 vagóny. V prvním vagónu cestují 4 lidé, druhý vagón je prázdný, ve třetím vagónu cestuje 3 krát více lidí než v prvním vagónu. Kolik lidí je celkem ve vlaku?</a:t>
            </a:r>
            <a:endParaRPr lang="cs-CZ" sz="2800" dirty="0"/>
          </a:p>
        </p:txBody>
      </p:sp>
      <p:cxnSp>
        <p:nvCxnSpPr>
          <p:cNvPr id="6" name="Přímá spojnice 5"/>
          <p:cNvCxnSpPr/>
          <p:nvPr/>
        </p:nvCxnSpPr>
        <p:spPr>
          <a:xfrm>
            <a:off x="683568" y="4077072"/>
            <a:ext cx="75608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Přímá spojnice 6"/>
          <p:cNvCxnSpPr/>
          <p:nvPr/>
        </p:nvCxnSpPr>
        <p:spPr>
          <a:xfrm>
            <a:off x="683568" y="4725144"/>
            <a:ext cx="75608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římá spojnice 7"/>
          <p:cNvCxnSpPr/>
          <p:nvPr/>
        </p:nvCxnSpPr>
        <p:spPr>
          <a:xfrm>
            <a:off x="683568" y="5445224"/>
            <a:ext cx="75608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8"/>
          <p:cNvCxnSpPr/>
          <p:nvPr/>
        </p:nvCxnSpPr>
        <p:spPr>
          <a:xfrm>
            <a:off x="683568" y="6165304"/>
            <a:ext cx="75608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62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-459432"/>
            <a:ext cx="8229600" cy="1600200"/>
          </a:xfrm>
        </p:spPr>
        <p:txBody>
          <a:bodyPr/>
          <a:lstStyle/>
          <a:p>
            <a:r>
              <a:rPr lang="cs-CZ" sz="4400" dirty="0" smtClean="0"/>
              <a:t>Vypočítej</a:t>
            </a:r>
            <a:endParaRPr lang="cs-CZ" sz="4400" dirty="0"/>
          </a:p>
        </p:txBody>
      </p:sp>
      <p:sp>
        <p:nvSpPr>
          <p:cNvPr id="4" name="TextovéPole 3"/>
          <p:cNvSpPr txBox="1"/>
          <p:nvPr/>
        </p:nvSpPr>
        <p:spPr>
          <a:xfrm>
            <a:off x="611560" y="1628800"/>
            <a:ext cx="34563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(15 : 3) . 6 =</a:t>
            </a:r>
          </a:p>
          <a:p>
            <a:r>
              <a:rPr lang="cs-CZ" sz="3600" dirty="0" smtClean="0"/>
              <a:t>(20 : 4) </a:t>
            </a:r>
            <a:r>
              <a:rPr lang="cs-CZ" sz="3600" dirty="0"/>
              <a:t>.</a:t>
            </a:r>
            <a:r>
              <a:rPr lang="cs-CZ" sz="3600" dirty="0" smtClean="0"/>
              <a:t> 7 =</a:t>
            </a:r>
          </a:p>
          <a:p>
            <a:r>
              <a:rPr lang="cs-CZ" sz="3600" dirty="0" smtClean="0"/>
              <a:t>(27 : 9) . 8 =</a:t>
            </a:r>
          </a:p>
          <a:p>
            <a:r>
              <a:rPr lang="cs-CZ" sz="3600" dirty="0" smtClean="0"/>
              <a:t>(24 : 6) . 9 =</a:t>
            </a:r>
            <a:endParaRPr lang="cs-CZ" sz="3600" dirty="0"/>
          </a:p>
        </p:txBody>
      </p:sp>
      <p:sp>
        <p:nvSpPr>
          <p:cNvPr id="5" name="TextovéPole 4"/>
          <p:cNvSpPr txBox="1"/>
          <p:nvPr/>
        </p:nvSpPr>
        <p:spPr>
          <a:xfrm>
            <a:off x="5220072" y="1628800"/>
            <a:ext cx="34563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(30 : 3) . 5 =</a:t>
            </a:r>
          </a:p>
          <a:p>
            <a:r>
              <a:rPr lang="cs-CZ" sz="3600" dirty="0" smtClean="0"/>
              <a:t>(36 : 6) </a:t>
            </a:r>
            <a:r>
              <a:rPr lang="cs-CZ" sz="3600" dirty="0"/>
              <a:t>.</a:t>
            </a:r>
            <a:r>
              <a:rPr lang="cs-CZ" sz="3600" dirty="0" smtClean="0"/>
              <a:t> 8 =</a:t>
            </a:r>
          </a:p>
          <a:p>
            <a:r>
              <a:rPr lang="cs-CZ" sz="3600" dirty="0" smtClean="0"/>
              <a:t>(63 : 9) . 3 =</a:t>
            </a:r>
          </a:p>
          <a:p>
            <a:r>
              <a:rPr lang="cs-CZ" sz="3600" dirty="0" smtClean="0"/>
              <a:t>(35 : 7) . 9 =</a:t>
            </a:r>
            <a:endParaRPr lang="cs-CZ" sz="3600" dirty="0"/>
          </a:p>
        </p:txBody>
      </p:sp>
      <p:sp>
        <p:nvSpPr>
          <p:cNvPr id="6" name="TextovéPole 5"/>
          <p:cNvSpPr txBox="1"/>
          <p:nvPr/>
        </p:nvSpPr>
        <p:spPr>
          <a:xfrm>
            <a:off x="2915816" y="4221088"/>
            <a:ext cx="34563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(3 . 6) </a:t>
            </a:r>
            <a:r>
              <a:rPr lang="cs-CZ" sz="3600" dirty="0"/>
              <a:t>:</a:t>
            </a:r>
            <a:r>
              <a:rPr lang="cs-CZ" sz="3600" dirty="0" smtClean="0"/>
              <a:t> 2 =</a:t>
            </a:r>
          </a:p>
          <a:p>
            <a:r>
              <a:rPr lang="cs-CZ" sz="3600" dirty="0" smtClean="0"/>
              <a:t>(4 . 3) : </a:t>
            </a:r>
            <a:r>
              <a:rPr lang="cs-CZ" sz="3600" dirty="0"/>
              <a:t>2</a:t>
            </a:r>
            <a:r>
              <a:rPr lang="cs-CZ" sz="3600" dirty="0" smtClean="0"/>
              <a:t> =</a:t>
            </a:r>
          </a:p>
          <a:p>
            <a:r>
              <a:rPr lang="cs-CZ" sz="3600" dirty="0" smtClean="0"/>
              <a:t>(8 . 3) </a:t>
            </a:r>
            <a:r>
              <a:rPr lang="cs-CZ" sz="3600" dirty="0"/>
              <a:t>:</a:t>
            </a:r>
            <a:r>
              <a:rPr lang="cs-CZ" sz="3600" dirty="0" smtClean="0"/>
              <a:t> 4 =</a:t>
            </a:r>
          </a:p>
          <a:p>
            <a:r>
              <a:rPr lang="cs-CZ" sz="3600" dirty="0" smtClean="0"/>
              <a:t>(6 . 6) : 9 =</a:t>
            </a:r>
            <a:endParaRPr lang="cs-CZ" sz="3600" dirty="0"/>
          </a:p>
        </p:txBody>
      </p:sp>
    </p:spTree>
    <p:extLst>
      <p:ext uri="{BB962C8B-B14F-4D97-AF65-F5344CB8AC3E}">
        <p14:creationId xmlns:p14="http://schemas.microsoft.com/office/powerpoint/2010/main" val="2494320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Počítal jsi správně?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611560" y="1628800"/>
            <a:ext cx="34563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(15 : 3) . 6 </a:t>
            </a:r>
            <a:r>
              <a:rPr lang="cs-CZ" sz="3600" dirty="0" smtClean="0"/>
              <a:t>= </a:t>
            </a:r>
            <a:r>
              <a:rPr lang="cs-CZ" sz="3600" dirty="0" smtClean="0">
                <a:solidFill>
                  <a:srgbClr val="FF0000"/>
                </a:solidFill>
              </a:rPr>
              <a:t>30</a:t>
            </a:r>
            <a:endParaRPr lang="cs-CZ" sz="3600" dirty="0" smtClean="0">
              <a:solidFill>
                <a:srgbClr val="FF0000"/>
              </a:solidFill>
            </a:endParaRPr>
          </a:p>
          <a:p>
            <a:r>
              <a:rPr lang="cs-CZ" sz="3600" dirty="0" smtClean="0"/>
              <a:t>(20 : 4) </a:t>
            </a:r>
            <a:r>
              <a:rPr lang="cs-CZ" sz="3600" dirty="0"/>
              <a:t>.</a:t>
            </a:r>
            <a:r>
              <a:rPr lang="cs-CZ" sz="3600" dirty="0" smtClean="0"/>
              <a:t> 7 </a:t>
            </a:r>
            <a:r>
              <a:rPr lang="cs-CZ" sz="3600" dirty="0" smtClean="0"/>
              <a:t>= </a:t>
            </a:r>
            <a:r>
              <a:rPr lang="cs-CZ" sz="3600" dirty="0" smtClean="0">
                <a:solidFill>
                  <a:srgbClr val="FF0000"/>
                </a:solidFill>
              </a:rPr>
              <a:t>35</a:t>
            </a:r>
            <a:endParaRPr lang="cs-CZ" sz="3600" dirty="0" smtClean="0">
              <a:solidFill>
                <a:srgbClr val="FF0000"/>
              </a:solidFill>
            </a:endParaRPr>
          </a:p>
          <a:p>
            <a:r>
              <a:rPr lang="cs-CZ" sz="3600" dirty="0" smtClean="0"/>
              <a:t>(27 : 9) . 8 </a:t>
            </a:r>
            <a:r>
              <a:rPr lang="cs-CZ" sz="3600" dirty="0" smtClean="0"/>
              <a:t>= </a:t>
            </a:r>
            <a:r>
              <a:rPr lang="cs-CZ" sz="3600" dirty="0" smtClean="0">
                <a:solidFill>
                  <a:srgbClr val="FF0000"/>
                </a:solidFill>
              </a:rPr>
              <a:t>24</a:t>
            </a:r>
            <a:endParaRPr lang="cs-CZ" sz="3600" dirty="0" smtClean="0">
              <a:solidFill>
                <a:srgbClr val="FF0000"/>
              </a:solidFill>
            </a:endParaRPr>
          </a:p>
          <a:p>
            <a:r>
              <a:rPr lang="cs-CZ" sz="3600" dirty="0" smtClean="0"/>
              <a:t>(24 : 6) . 9 </a:t>
            </a:r>
            <a:r>
              <a:rPr lang="cs-CZ" sz="3600" dirty="0" smtClean="0"/>
              <a:t>= </a:t>
            </a:r>
            <a:r>
              <a:rPr lang="cs-CZ" sz="3600" dirty="0" smtClean="0">
                <a:solidFill>
                  <a:srgbClr val="FF0000"/>
                </a:solidFill>
              </a:rPr>
              <a:t>36</a:t>
            </a:r>
            <a:endParaRPr lang="cs-CZ" sz="3600" dirty="0">
              <a:solidFill>
                <a:srgbClr val="FF0000"/>
              </a:solidFill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5220072" y="1628800"/>
            <a:ext cx="34563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(30 : 3) . 5 </a:t>
            </a:r>
            <a:r>
              <a:rPr lang="cs-CZ" sz="3600" dirty="0" smtClean="0"/>
              <a:t>= </a:t>
            </a:r>
            <a:r>
              <a:rPr lang="cs-CZ" sz="3600" dirty="0" smtClean="0">
                <a:solidFill>
                  <a:srgbClr val="FF0000"/>
                </a:solidFill>
              </a:rPr>
              <a:t>50</a:t>
            </a:r>
            <a:endParaRPr lang="cs-CZ" sz="3600" dirty="0" smtClean="0">
              <a:solidFill>
                <a:srgbClr val="FF0000"/>
              </a:solidFill>
            </a:endParaRPr>
          </a:p>
          <a:p>
            <a:r>
              <a:rPr lang="cs-CZ" sz="3600" dirty="0" smtClean="0"/>
              <a:t>(36 : 6) </a:t>
            </a:r>
            <a:r>
              <a:rPr lang="cs-CZ" sz="3600" dirty="0"/>
              <a:t>.</a:t>
            </a:r>
            <a:r>
              <a:rPr lang="cs-CZ" sz="3600" dirty="0" smtClean="0"/>
              <a:t> 8 </a:t>
            </a:r>
            <a:r>
              <a:rPr lang="cs-CZ" sz="3600" dirty="0" smtClean="0"/>
              <a:t>= </a:t>
            </a:r>
            <a:r>
              <a:rPr lang="cs-CZ" sz="3600" dirty="0" smtClean="0">
                <a:solidFill>
                  <a:srgbClr val="FF0000"/>
                </a:solidFill>
              </a:rPr>
              <a:t>48</a:t>
            </a:r>
            <a:endParaRPr lang="cs-CZ" sz="3600" dirty="0" smtClean="0">
              <a:solidFill>
                <a:srgbClr val="FF0000"/>
              </a:solidFill>
            </a:endParaRPr>
          </a:p>
          <a:p>
            <a:r>
              <a:rPr lang="cs-CZ" sz="3600" dirty="0" smtClean="0"/>
              <a:t>(63 : 9) . 3 </a:t>
            </a:r>
            <a:r>
              <a:rPr lang="cs-CZ" sz="3600" dirty="0" smtClean="0"/>
              <a:t>= </a:t>
            </a:r>
            <a:r>
              <a:rPr lang="cs-CZ" sz="3600" dirty="0" smtClean="0">
                <a:solidFill>
                  <a:srgbClr val="FF0000"/>
                </a:solidFill>
              </a:rPr>
              <a:t>21</a:t>
            </a:r>
            <a:endParaRPr lang="cs-CZ" sz="3600" dirty="0" smtClean="0">
              <a:solidFill>
                <a:srgbClr val="FF0000"/>
              </a:solidFill>
            </a:endParaRPr>
          </a:p>
          <a:p>
            <a:r>
              <a:rPr lang="cs-CZ" sz="3600" dirty="0" smtClean="0"/>
              <a:t>(35 : 7) . 9 </a:t>
            </a:r>
            <a:r>
              <a:rPr lang="cs-CZ" sz="3600" dirty="0" smtClean="0"/>
              <a:t>= </a:t>
            </a:r>
            <a:r>
              <a:rPr lang="cs-CZ" sz="3600" dirty="0" smtClean="0">
                <a:solidFill>
                  <a:srgbClr val="FF0000"/>
                </a:solidFill>
              </a:rPr>
              <a:t>45</a:t>
            </a:r>
            <a:endParaRPr lang="cs-CZ" sz="3600" dirty="0">
              <a:solidFill>
                <a:srgbClr val="FF0000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2915816" y="4221088"/>
            <a:ext cx="34563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(3 . 6) </a:t>
            </a:r>
            <a:r>
              <a:rPr lang="cs-CZ" sz="3600" dirty="0"/>
              <a:t>:</a:t>
            </a:r>
            <a:r>
              <a:rPr lang="cs-CZ" sz="3600" dirty="0" smtClean="0"/>
              <a:t> 2 </a:t>
            </a:r>
            <a:r>
              <a:rPr lang="cs-CZ" sz="3600" dirty="0" smtClean="0"/>
              <a:t>= </a:t>
            </a:r>
            <a:r>
              <a:rPr lang="cs-CZ" sz="3600" dirty="0" smtClean="0">
                <a:solidFill>
                  <a:srgbClr val="FF0000"/>
                </a:solidFill>
              </a:rPr>
              <a:t>9</a:t>
            </a:r>
            <a:endParaRPr lang="cs-CZ" sz="3600" dirty="0" smtClean="0">
              <a:solidFill>
                <a:srgbClr val="FF0000"/>
              </a:solidFill>
            </a:endParaRPr>
          </a:p>
          <a:p>
            <a:r>
              <a:rPr lang="cs-CZ" sz="3600" dirty="0" smtClean="0"/>
              <a:t>(4 . 3) : </a:t>
            </a:r>
            <a:r>
              <a:rPr lang="cs-CZ" sz="3600" dirty="0"/>
              <a:t>2</a:t>
            </a:r>
            <a:r>
              <a:rPr lang="cs-CZ" sz="3600" dirty="0" smtClean="0"/>
              <a:t> </a:t>
            </a:r>
            <a:r>
              <a:rPr lang="cs-CZ" sz="3600" dirty="0" smtClean="0"/>
              <a:t>= </a:t>
            </a:r>
            <a:r>
              <a:rPr lang="cs-CZ" sz="3600" dirty="0" smtClean="0">
                <a:solidFill>
                  <a:srgbClr val="FF0000"/>
                </a:solidFill>
              </a:rPr>
              <a:t>6</a:t>
            </a:r>
            <a:endParaRPr lang="cs-CZ" sz="3600" dirty="0" smtClean="0">
              <a:solidFill>
                <a:srgbClr val="FF0000"/>
              </a:solidFill>
            </a:endParaRPr>
          </a:p>
          <a:p>
            <a:r>
              <a:rPr lang="cs-CZ" sz="3600" dirty="0" smtClean="0"/>
              <a:t>(8 . 3) </a:t>
            </a:r>
            <a:r>
              <a:rPr lang="cs-CZ" sz="3600" dirty="0"/>
              <a:t>:</a:t>
            </a:r>
            <a:r>
              <a:rPr lang="cs-CZ" sz="3600" dirty="0" smtClean="0"/>
              <a:t> 4 </a:t>
            </a:r>
            <a:r>
              <a:rPr lang="cs-CZ" sz="3600" dirty="0" smtClean="0"/>
              <a:t>= </a:t>
            </a:r>
            <a:r>
              <a:rPr lang="cs-CZ" sz="3600" dirty="0" smtClean="0">
                <a:solidFill>
                  <a:srgbClr val="FF0000"/>
                </a:solidFill>
              </a:rPr>
              <a:t>6</a:t>
            </a:r>
            <a:endParaRPr lang="cs-CZ" sz="3600" dirty="0" smtClean="0">
              <a:solidFill>
                <a:srgbClr val="FF0000"/>
              </a:solidFill>
            </a:endParaRPr>
          </a:p>
          <a:p>
            <a:r>
              <a:rPr lang="cs-CZ" sz="3600" dirty="0" smtClean="0"/>
              <a:t>(6 . 6) : 9 </a:t>
            </a:r>
            <a:r>
              <a:rPr lang="cs-CZ" sz="3600" dirty="0" smtClean="0"/>
              <a:t>= </a:t>
            </a:r>
            <a:r>
              <a:rPr lang="cs-CZ" sz="3600" dirty="0" smtClean="0">
                <a:solidFill>
                  <a:srgbClr val="FF0000"/>
                </a:solidFill>
              </a:rPr>
              <a:t>4</a:t>
            </a:r>
            <a:endParaRPr lang="cs-CZ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5149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sz="3600" dirty="0" smtClean="0"/>
              <a:t>Zdroj:</a:t>
            </a:r>
            <a:endParaRPr lang="cs-CZ" sz="36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/>
              <a:t>v</a:t>
            </a:r>
            <a:r>
              <a:rPr lang="cs-CZ" dirty="0" smtClean="0"/>
              <a:t>lastní námět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2274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ekutivní">
  <a:themeElements>
    <a:clrScheme name="Exekutivní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kutivní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kutivní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41</TotalTime>
  <Words>413</Words>
  <Application>Microsoft Office PowerPoint</Application>
  <PresentationFormat>Předvádění na obrazovce (4:3)</PresentationFormat>
  <Paragraphs>70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Exekutivní</vt:lpstr>
      <vt:lpstr>    VY_32_INOVACE_BRTS_M3_20  Vzdělávací oblast: Matematika a její aplikace Vzdělávací obor: Matematika a její aplikace  Tematický okruh: Číslo a početní operace  Téma: Násobení a dělení v oboru násobilky 3. ročník   </vt:lpstr>
      <vt:lpstr>Vyznač násobky čísla 6</vt:lpstr>
      <vt:lpstr>Vypočítej příklady v tabulce</vt:lpstr>
      <vt:lpstr>Vyřeš slovní úlohu</vt:lpstr>
      <vt:lpstr>Řeš jednoduché slovní úlohy</vt:lpstr>
      <vt:lpstr>A ještě jedna slovní úloha pro chytré hlavičky…</vt:lpstr>
      <vt:lpstr>Vypočítej</vt:lpstr>
      <vt:lpstr>Počítal jsi správně?</vt:lpstr>
      <vt:lpstr>Zdroj: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VY_32_INOVACE_BRTS_C3_12  Vzdělávací oblast: Matematika a její aplikace Vzdělávací obor: Matematika a její aplikace  Tématický okruh: Číslo a početní operace  Téma: Násobení a dělení v oboru násobilky 3. ročník</dc:title>
  <dc:creator>OEM</dc:creator>
  <cp:lastModifiedBy>OEM</cp:lastModifiedBy>
  <cp:revision>20</cp:revision>
  <dcterms:created xsi:type="dcterms:W3CDTF">2012-05-29T15:25:33Z</dcterms:created>
  <dcterms:modified xsi:type="dcterms:W3CDTF">2012-06-20T07:34:38Z</dcterms:modified>
</cp:coreProperties>
</file>