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675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029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2823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9129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284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6203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2583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1066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0589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761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686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D3278-EF07-4EC5-8663-9FA32D4DF7BF}" type="datetimeFigureOut">
              <a:rPr lang="cs-CZ" smtClean="0"/>
              <a:t>17.6.2012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6D774-A483-4BD4-A5B3-E5EDFBECC5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283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" descr="OPVK_hor_zakladni_logolink_RGB_c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337" y="188640"/>
            <a:ext cx="7200800" cy="14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0417" y="2564904"/>
            <a:ext cx="7846640" cy="1130474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_32_INOVACE_</a:t>
            </a:r>
            <a:r>
              <a:rPr lang="cs-CZ" sz="1800" dirty="0" smtClean="0"/>
              <a:t>BRTS_M3</a:t>
            </a:r>
            <a:r>
              <a:rPr lang="en-US" sz="1800" dirty="0" smtClean="0"/>
              <a:t>_0</a:t>
            </a:r>
            <a:r>
              <a:rPr lang="cs-CZ" sz="1800" dirty="0"/>
              <a:t>9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700" b="1" dirty="0" smtClean="0">
                <a:solidFill>
                  <a:srgbClr val="FF0066"/>
                </a:solidFill>
              </a:rPr>
              <a:t>Vzdělávací oblast: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Vzdělávací obor: Matematika a její aplikace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> </a:t>
            </a:r>
            <a:r>
              <a:rPr lang="cs-CZ" sz="2700" b="1" dirty="0" smtClean="0">
                <a:solidFill>
                  <a:srgbClr val="FF0066"/>
                </a:solidFill>
              </a:rPr>
              <a:t>Tematický </a:t>
            </a:r>
            <a:r>
              <a:rPr lang="cs-CZ" sz="2700" b="1" dirty="0" smtClean="0">
                <a:solidFill>
                  <a:srgbClr val="FF0066"/>
                </a:solidFill>
              </a:rPr>
              <a:t>okruh: Číslo a početní operace</a:t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2700" b="1" dirty="0" smtClean="0">
                <a:solidFill>
                  <a:srgbClr val="FF0066"/>
                </a:solidFill>
              </a:rPr>
              <a:t/>
            </a:r>
            <a:br>
              <a:rPr lang="cs-CZ" sz="2700" b="1" dirty="0" smtClean="0">
                <a:solidFill>
                  <a:srgbClr val="FF0066"/>
                </a:solidFill>
              </a:rPr>
            </a:br>
            <a:r>
              <a:rPr lang="cs-CZ" sz="1800" dirty="0" smtClean="0">
                <a:solidFill>
                  <a:srgbClr val="FF0066"/>
                </a:solidFill>
              </a:rPr>
              <a:t>Téma: </a:t>
            </a:r>
            <a:r>
              <a:rPr lang="cs-CZ" sz="2000" b="1" dirty="0" smtClean="0"/>
              <a:t>Pamětné sčítání v oboru 0 – 1 000 </a:t>
            </a:r>
            <a:br>
              <a:rPr lang="cs-CZ" sz="2000" b="1" dirty="0" smtClean="0"/>
            </a:br>
            <a:r>
              <a:rPr lang="cs-CZ" sz="2000" b="1" dirty="0" smtClean="0"/>
              <a:t>s přechodem přes 10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cs-CZ" sz="2000" dirty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ročník</a:t>
            </a:r>
            <a:r>
              <a:rPr lang="en-US" sz="2000" dirty="0" smtClean="0"/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pic>
        <p:nvPicPr>
          <p:cNvPr id="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581128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03337" y="6036078"/>
            <a:ext cx="6400800" cy="762000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Autor</a:t>
            </a:r>
            <a:r>
              <a:rPr lang="en-US" sz="1600" dirty="0" smtClean="0">
                <a:solidFill>
                  <a:schemeClr val="tx1"/>
                </a:solidFill>
              </a:rPr>
              <a:t>: Mgr. </a:t>
            </a:r>
            <a:r>
              <a:rPr lang="cs-CZ" sz="1600" dirty="0" smtClean="0">
                <a:solidFill>
                  <a:schemeClr val="tx1"/>
                </a:solidFill>
              </a:rPr>
              <a:t>Václava Bartošková, květen– 2012 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Pozoruj: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611560" y="1916832"/>
            <a:ext cx="76328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270 + 40 = 310		Postup výpočtu:</a:t>
            </a:r>
            <a:endParaRPr lang="cs-CZ" dirty="0" smtClean="0"/>
          </a:p>
          <a:p>
            <a:r>
              <a:rPr lang="cs-CZ" dirty="0" smtClean="0"/>
              <a:t>                                                     </a:t>
            </a:r>
            <a:r>
              <a:rPr lang="cs-CZ" dirty="0"/>
              <a:t>270 + 40 = 270 + (30 + 10) </a:t>
            </a:r>
            <a:r>
              <a:rPr lang="cs-CZ" dirty="0" smtClean="0"/>
              <a:t>= (270 + 30) + 10 =</a:t>
            </a:r>
            <a:endParaRPr lang="cs-CZ" dirty="0"/>
          </a:p>
          <a:p>
            <a:r>
              <a:rPr lang="cs-CZ" dirty="0" smtClean="0"/>
              <a:t>      </a:t>
            </a:r>
            <a:r>
              <a:rPr lang="cs-CZ" sz="2400" dirty="0" smtClean="0"/>
              <a:t>30       10                                 </a:t>
            </a:r>
            <a:r>
              <a:rPr lang="cs-CZ" dirty="0"/>
              <a:t>= 300 + 10 = 310         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sz="2400" dirty="0" smtClean="0"/>
              <a:t>360 </a:t>
            </a:r>
            <a:r>
              <a:rPr lang="cs-CZ" sz="2400" dirty="0"/>
              <a:t>+ </a:t>
            </a:r>
            <a:r>
              <a:rPr lang="cs-CZ" sz="2400" dirty="0" smtClean="0"/>
              <a:t>60 </a:t>
            </a:r>
            <a:r>
              <a:rPr lang="cs-CZ" sz="2400" dirty="0"/>
              <a:t>= </a:t>
            </a:r>
            <a:r>
              <a:rPr lang="cs-CZ" sz="2400" dirty="0" smtClean="0"/>
              <a:t>420</a:t>
            </a:r>
            <a:r>
              <a:rPr lang="cs-CZ" sz="2400" dirty="0"/>
              <a:t>		</a:t>
            </a:r>
            <a:r>
              <a:rPr lang="cs-CZ" sz="2400" dirty="0" smtClean="0"/>
              <a:t>		530 </a:t>
            </a:r>
            <a:r>
              <a:rPr lang="cs-CZ" sz="2400" dirty="0"/>
              <a:t>+ </a:t>
            </a:r>
            <a:r>
              <a:rPr lang="cs-CZ" sz="2400" dirty="0" smtClean="0"/>
              <a:t>80 </a:t>
            </a:r>
            <a:r>
              <a:rPr lang="cs-CZ" sz="2400" dirty="0"/>
              <a:t>= </a:t>
            </a:r>
            <a:r>
              <a:rPr lang="cs-CZ" sz="2400" dirty="0" smtClean="0"/>
              <a:t>610</a:t>
            </a:r>
            <a:r>
              <a:rPr lang="cs-CZ" sz="2400" dirty="0"/>
              <a:t>		</a:t>
            </a:r>
          </a:p>
          <a:p>
            <a:endParaRPr lang="cs-CZ" sz="2400" dirty="0"/>
          </a:p>
          <a:p>
            <a:r>
              <a:rPr lang="cs-CZ" sz="2400" dirty="0"/>
              <a:t>      40        </a:t>
            </a:r>
            <a:r>
              <a:rPr lang="cs-CZ" sz="2400" dirty="0" smtClean="0"/>
              <a:t>20				      70        10	</a:t>
            </a:r>
            <a:endParaRPr lang="cs-CZ" sz="2400" dirty="0"/>
          </a:p>
          <a:p>
            <a:r>
              <a:rPr lang="cs-CZ" dirty="0" smtClean="0"/>
              <a:t>     </a:t>
            </a:r>
            <a:endParaRPr lang="cs-CZ" dirty="0"/>
          </a:p>
        </p:txBody>
      </p:sp>
      <p:cxnSp>
        <p:nvCxnSpPr>
          <p:cNvPr id="7" name="Přímá spojnice 6"/>
          <p:cNvCxnSpPr/>
          <p:nvPr/>
        </p:nvCxnSpPr>
        <p:spPr>
          <a:xfrm flipH="1">
            <a:off x="1115616" y="2367464"/>
            <a:ext cx="360040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1593388" y="2367464"/>
            <a:ext cx="432048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H="1">
            <a:off x="1226568" y="4149080"/>
            <a:ext cx="360040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1593388" y="4149080"/>
            <a:ext cx="432048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H="1">
            <a:off x="5796136" y="4130752"/>
            <a:ext cx="360040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6156176" y="4149080"/>
            <a:ext cx="432048" cy="34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Uživatel\Local Settings\Temporary Internet Files\Content.IE5\NYDM2Z9C\MC9004283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490536"/>
            <a:ext cx="1584325" cy="198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46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Počítej a vnímej výsledky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23528" y="1556792"/>
            <a:ext cx="17641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46 + 7 =</a:t>
            </a:r>
          </a:p>
          <a:p>
            <a:r>
              <a:rPr lang="cs-CZ" sz="2800" dirty="0" smtClean="0"/>
              <a:t>52 + 9 =</a:t>
            </a:r>
          </a:p>
          <a:p>
            <a:r>
              <a:rPr lang="cs-CZ" sz="2800" dirty="0" smtClean="0"/>
              <a:t>68 + 3 =</a:t>
            </a:r>
          </a:p>
          <a:p>
            <a:r>
              <a:rPr lang="cs-CZ" sz="2800" dirty="0" smtClean="0"/>
              <a:t>37 + 6 =</a:t>
            </a:r>
          </a:p>
          <a:p>
            <a:r>
              <a:rPr lang="cs-CZ" sz="2800" dirty="0" smtClean="0"/>
              <a:t>29 + 5 = </a:t>
            </a:r>
            <a:endParaRPr lang="cs-CZ" sz="28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2613332" y="1556792"/>
            <a:ext cx="17641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460 + 70 =</a:t>
            </a:r>
          </a:p>
          <a:p>
            <a:r>
              <a:rPr lang="cs-CZ" sz="2800" dirty="0" smtClean="0"/>
              <a:t>520 + 90 =</a:t>
            </a:r>
          </a:p>
          <a:p>
            <a:r>
              <a:rPr lang="cs-CZ" sz="2800" dirty="0" smtClean="0"/>
              <a:t>680 + 30 =</a:t>
            </a:r>
          </a:p>
          <a:p>
            <a:r>
              <a:rPr lang="cs-CZ" sz="2800" dirty="0" smtClean="0"/>
              <a:t>370 + 60 =</a:t>
            </a:r>
          </a:p>
          <a:p>
            <a:r>
              <a:rPr lang="cs-CZ" sz="2800" dirty="0" smtClean="0"/>
              <a:t>290 + 50= </a:t>
            </a:r>
            <a:endParaRPr lang="cs-CZ" sz="28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3475214" y="4149080"/>
            <a:ext cx="17641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87 + 4 =</a:t>
            </a:r>
          </a:p>
          <a:p>
            <a:r>
              <a:rPr lang="cs-CZ" sz="2800" dirty="0" smtClean="0"/>
              <a:t>49 + 8 =</a:t>
            </a:r>
          </a:p>
          <a:p>
            <a:r>
              <a:rPr lang="cs-CZ" sz="2800" dirty="0" smtClean="0"/>
              <a:t>63 + 7 =</a:t>
            </a:r>
          </a:p>
          <a:p>
            <a:r>
              <a:rPr lang="cs-CZ" sz="2800" dirty="0" smtClean="0"/>
              <a:t>14 + 9 =</a:t>
            </a:r>
          </a:p>
          <a:p>
            <a:r>
              <a:rPr lang="cs-CZ" sz="2800" dirty="0" smtClean="0"/>
              <a:t>75 + 6 =</a:t>
            </a:r>
            <a:endParaRPr lang="cs-CZ" sz="28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6012160" y="4149079"/>
            <a:ext cx="17641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870 + 40 =</a:t>
            </a:r>
          </a:p>
          <a:p>
            <a:r>
              <a:rPr lang="cs-CZ" sz="2800" dirty="0" smtClean="0"/>
              <a:t>490 + 80 =</a:t>
            </a:r>
          </a:p>
          <a:p>
            <a:r>
              <a:rPr lang="cs-CZ" sz="2800" dirty="0" smtClean="0"/>
              <a:t>630 + 70 =</a:t>
            </a:r>
          </a:p>
          <a:p>
            <a:r>
              <a:rPr lang="cs-CZ" sz="2800" dirty="0" smtClean="0"/>
              <a:t>140 + 90 =</a:t>
            </a:r>
          </a:p>
          <a:p>
            <a:r>
              <a:rPr lang="cs-CZ" sz="2800" dirty="0" smtClean="0"/>
              <a:t>750 + 60 =</a:t>
            </a:r>
            <a:endParaRPr lang="cs-CZ" sz="2800" dirty="0"/>
          </a:p>
        </p:txBody>
      </p:sp>
      <p:pic>
        <p:nvPicPr>
          <p:cNvPr id="2050" name="Picture 2" descr="C:\Documents and Settings\Uživatel\Local Settings\Temporary Internet Files\Content.IE5\6B5QE1R8\MC90008788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911" y="1579385"/>
            <a:ext cx="2527903" cy="214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živatel\Local Settings\Temporary Internet Files\Content.IE5\YL5NH1GY\MC90008799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60545"/>
            <a:ext cx="2694213" cy="162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92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Teď už můžeš počítat…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251520" y="2204864"/>
            <a:ext cx="244827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430 + 90 =</a:t>
            </a:r>
          </a:p>
          <a:p>
            <a:r>
              <a:rPr lang="cs-CZ" sz="3200" dirty="0" smtClean="0"/>
              <a:t>650 + 70 =</a:t>
            </a:r>
          </a:p>
          <a:p>
            <a:r>
              <a:rPr lang="cs-CZ" sz="3200" dirty="0" smtClean="0"/>
              <a:t>560 + 60 =</a:t>
            </a:r>
          </a:p>
          <a:p>
            <a:r>
              <a:rPr lang="cs-CZ" sz="3200" dirty="0" smtClean="0"/>
              <a:t>780 + 40 =</a:t>
            </a:r>
          </a:p>
          <a:p>
            <a:r>
              <a:rPr lang="cs-CZ" sz="3200" dirty="0" smtClean="0"/>
              <a:t>910 + 60 =</a:t>
            </a:r>
          </a:p>
          <a:p>
            <a:r>
              <a:rPr lang="cs-CZ" sz="3200" dirty="0" smtClean="0"/>
              <a:t>250 + 80 =</a:t>
            </a:r>
          </a:p>
          <a:p>
            <a:r>
              <a:rPr lang="cs-CZ" sz="3200" dirty="0" smtClean="0"/>
              <a:t>340 + 70 =</a:t>
            </a:r>
          </a:p>
          <a:p>
            <a:r>
              <a:rPr lang="cs-CZ" sz="3200" dirty="0" smtClean="0"/>
              <a:t>190 + 30 =</a:t>
            </a:r>
          </a:p>
          <a:p>
            <a:endParaRPr lang="cs-CZ" dirty="0" smtClean="0"/>
          </a:p>
        </p:txBody>
      </p:sp>
      <p:sp>
        <p:nvSpPr>
          <p:cNvPr id="5" name="TextovéPole 4"/>
          <p:cNvSpPr txBox="1"/>
          <p:nvPr/>
        </p:nvSpPr>
        <p:spPr>
          <a:xfrm>
            <a:off x="3131840" y="2239289"/>
            <a:ext cx="244827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278 + 50 =</a:t>
            </a:r>
          </a:p>
          <a:p>
            <a:r>
              <a:rPr lang="cs-CZ" sz="3200" dirty="0" smtClean="0"/>
              <a:t>334 + 80 =</a:t>
            </a:r>
          </a:p>
          <a:p>
            <a:r>
              <a:rPr lang="cs-CZ" sz="3200" dirty="0" smtClean="0"/>
              <a:t>756 + 60 =</a:t>
            </a:r>
          </a:p>
          <a:p>
            <a:r>
              <a:rPr lang="cs-CZ" sz="3200" dirty="0" smtClean="0"/>
              <a:t>423 + 80 =</a:t>
            </a:r>
          </a:p>
          <a:p>
            <a:r>
              <a:rPr lang="cs-CZ" sz="3200" dirty="0" smtClean="0"/>
              <a:t>183 + 40 =</a:t>
            </a:r>
          </a:p>
          <a:p>
            <a:r>
              <a:rPr lang="cs-CZ" sz="3200" dirty="0" smtClean="0"/>
              <a:t>527 + 90 =</a:t>
            </a:r>
          </a:p>
          <a:p>
            <a:r>
              <a:rPr lang="cs-CZ" sz="3200" dirty="0" smtClean="0"/>
              <a:t>664 + 70 =</a:t>
            </a:r>
          </a:p>
          <a:p>
            <a:r>
              <a:rPr lang="cs-CZ" sz="3200" dirty="0" smtClean="0"/>
              <a:t>847 + 80 =</a:t>
            </a:r>
          </a:p>
          <a:p>
            <a:endParaRPr lang="cs-CZ" dirty="0" smtClean="0"/>
          </a:p>
        </p:txBody>
      </p:sp>
      <p:sp>
        <p:nvSpPr>
          <p:cNvPr id="6" name="TextovéPole 5"/>
          <p:cNvSpPr txBox="1"/>
          <p:nvPr/>
        </p:nvSpPr>
        <p:spPr>
          <a:xfrm>
            <a:off x="5940152" y="2262027"/>
            <a:ext cx="244827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730 + 76 =</a:t>
            </a:r>
          </a:p>
          <a:p>
            <a:r>
              <a:rPr lang="cs-CZ" sz="3200" dirty="0" smtClean="0"/>
              <a:t>360 + 59 =</a:t>
            </a:r>
          </a:p>
          <a:p>
            <a:r>
              <a:rPr lang="cs-CZ" sz="3200" dirty="0" smtClean="0"/>
              <a:t>190 + 32 =</a:t>
            </a:r>
          </a:p>
          <a:p>
            <a:r>
              <a:rPr lang="cs-CZ" sz="3200" dirty="0" smtClean="0"/>
              <a:t>480 + 49 =</a:t>
            </a:r>
          </a:p>
          <a:p>
            <a:r>
              <a:rPr lang="cs-CZ" sz="3200" dirty="0" smtClean="0"/>
              <a:t>620 + 93 =</a:t>
            </a:r>
          </a:p>
          <a:p>
            <a:r>
              <a:rPr lang="cs-CZ" sz="3200" dirty="0" smtClean="0"/>
              <a:t>860 + 66 =</a:t>
            </a:r>
          </a:p>
          <a:p>
            <a:r>
              <a:rPr lang="cs-CZ" sz="3200" dirty="0" smtClean="0"/>
              <a:t>270 + 45 =</a:t>
            </a:r>
          </a:p>
          <a:p>
            <a:r>
              <a:rPr lang="cs-CZ" sz="3200" dirty="0" smtClean="0"/>
              <a:t>590 + 58 =</a:t>
            </a:r>
          </a:p>
          <a:p>
            <a:endParaRPr lang="cs-CZ" dirty="0" smtClean="0"/>
          </a:p>
        </p:txBody>
      </p:sp>
      <p:pic>
        <p:nvPicPr>
          <p:cNvPr id="3074" name="Picture 2" descr="C:\Documents and Settings\Uživatel\Local Settings\Temporary Internet Files\Content.IE5\X6HTVOIA\MC90008785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35194">
            <a:off x="323528" y="-99392"/>
            <a:ext cx="1440160" cy="205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98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Vyřeš slovní úlohu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23528" y="1628800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Do obchodu s ovocem přivezli 30 kg mandarinek, 40 kg pomerančů a 190 kg jablek. Kolik kg ovoce přivezli do prodejny celkem?</a:t>
            </a:r>
            <a:endParaRPr lang="cs-CZ" sz="24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323528" y="3068960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323528" y="3645024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323528" y="4221088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323528" y="385285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Odpověď:</a:t>
            </a:r>
            <a:endParaRPr lang="cs-CZ" dirty="0"/>
          </a:p>
        </p:txBody>
      </p:sp>
      <p:pic>
        <p:nvPicPr>
          <p:cNvPr id="4098" name="Picture 2" descr="C:\Documents and Settings\Uživatel\Local Settings\Temporary Internet Files\Content.IE5\5QXWBF52\MC90008794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365104"/>
            <a:ext cx="4671588" cy="214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34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Zkus doplnit tabulku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051495"/>
              </p:ext>
            </p:extLst>
          </p:nvPr>
        </p:nvGraphicFramePr>
        <p:xfrm>
          <a:off x="683568" y="1628800"/>
          <a:ext cx="7632849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407"/>
                <a:gridCol w="1090407"/>
                <a:gridCol w="1090407"/>
                <a:gridCol w="1090407"/>
                <a:gridCol w="1090407"/>
                <a:gridCol w="1090407"/>
                <a:gridCol w="109040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+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240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326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83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568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66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419</a:t>
                      </a:r>
                      <a:endParaRPr lang="cs-CZ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200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50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8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70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300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30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9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 descr="C:\Documents and Settings\Uživatel\Local Settings\Temporary Internet Files\Content.IE5\NYDM2Z9C\MC9000880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88640"/>
            <a:ext cx="2520280" cy="131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34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Napiš čísla, která jsou: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251520" y="2204864"/>
            <a:ext cx="8280920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800" dirty="0" smtClean="0"/>
              <a:t>		330	163	500	219	468	629</a:t>
            </a:r>
          </a:p>
          <a:p>
            <a:pPr>
              <a:lnSpc>
                <a:spcPct val="150000"/>
              </a:lnSpc>
            </a:pPr>
            <a:r>
              <a:rPr lang="cs-CZ" sz="2800" dirty="0" smtClean="0"/>
              <a:t>O 200 větší:	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___</a:t>
            </a:r>
            <a:endParaRPr lang="cs-CZ" sz="2800" dirty="0" smtClean="0"/>
          </a:p>
          <a:p>
            <a:pPr>
              <a:lnSpc>
                <a:spcPct val="150000"/>
              </a:lnSpc>
            </a:pPr>
            <a:r>
              <a:rPr lang="cs-CZ" sz="2800" dirty="0" smtClean="0"/>
              <a:t>O 300 větší: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___</a:t>
            </a:r>
            <a:endParaRPr lang="cs-CZ" sz="2800" dirty="0" smtClean="0"/>
          </a:p>
          <a:p>
            <a:pPr>
              <a:lnSpc>
                <a:spcPct val="150000"/>
              </a:lnSpc>
            </a:pPr>
            <a:r>
              <a:rPr lang="cs-CZ" sz="2800" dirty="0" smtClean="0"/>
              <a:t>O 400 větší: 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</a:p>
          <a:p>
            <a:pPr>
              <a:lnSpc>
                <a:spcPct val="150000"/>
              </a:lnSpc>
            </a:pPr>
            <a:r>
              <a:rPr lang="cs-CZ" sz="2800" dirty="0" smtClean="0"/>
              <a:t>O 500 větší: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</a:t>
            </a:r>
            <a:r>
              <a:rPr lang="cs-CZ" sz="2800" dirty="0" smtClean="0"/>
              <a:t>___	</a:t>
            </a:r>
            <a:r>
              <a:rPr lang="cs-CZ" sz="2800" dirty="0"/>
              <a:t> ___</a:t>
            </a:r>
          </a:p>
        </p:txBody>
      </p:sp>
      <p:pic>
        <p:nvPicPr>
          <p:cNvPr id="6146" name="Picture 2" descr="C:\Documents and Settings\Uživatel\Local Settings\Temporary Internet Files\Content.IE5\9UUKFMJ2\MC90008799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836712"/>
            <a:ext cx="1831738" cy="187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70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dirty="0" smtClean="0"/>
              <a:t>Zdroj: </a:t>
            </a:r>
            <a:br>
              <a:rPr lang="cs-CZ" dirty="0" smtClean="0"/>
            </a:br>
            <a:r>
              <a:rPr lang="cs-CZ" dirty="0" smtClean="0"/>
              <a:t>galerie programu MS PowerPoint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911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257</Words>
  <Application>Microsoft Office PowerPoint</Application>
  <PresentationFormat>Předvádění na obrazovce (4:3)</PresentationFormat>
  <Paragraphs>84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    VY_32_INOVACE_BRTS_M3_09  Vzdělávací oblast: Matematika a její aplikace Vzdělávací obor: Matematika a její aplikace  Tematický okruh: Číslo a početní operace  Téma: Pamětné sčítání v oboru 0 – 1 000  s přechodem přes 10 3. ročník   </vt:lpstr>
      <vt:lpstr>Pozoruj:</vt:lpstr>
      <vt:lpstr>Počítej a vnímej výsledky</vt:lpstr>
      <vt:lpstr>Teď už můžeš počítat…</vt:lpstr>
      <vt:lpstr>Vyřeš slovní úlohu</vt:lpstr>
      <vt:lpstr>Zkus doplnit tabulku</vt:lpstr>
      <vt:lpstr>Napiš čísla, která jsou:</vt:lpstr>
      <vt:lpstr>Zdroj:  galerie programu MS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VY_32_INOVACE_BRTS_C3_05  Vzdělávací oblast: Matematika a její aplikace Vzdělávací obor: Matematika a její aplikace  Tématický okruh: Číslo a početní operace  Téma:  3. ročník</dc:title>
  <dc:creator>OEM</dc:creator>
  <cp:lastModifiedBy>OEM</cp:lastModifiedBy>
  <cp:revision>18</cp:revision>
  <dcterms:created xsi:type="dcterms:W3CDTF">2012-05-27T19:40:49Z</dcterms:created>
  <dcterms:modified xsi:type="dcterms:W3CDTF">2012-06-17T10:41:22Z</dcterms:modified>
</cp:coreProperties>
</file>