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895E-88C7-44FE-BB18-588CEE36E2E6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13C4-1C4E-4E94-9BBB-197E997945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390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895E-88C7-44FE-BB18-588CEE36E2E6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13C4-1C4E-4E94-9BBB-197E997945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4766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895E-88C7-44FE-BB18-588CEE36E2E6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13C4-1C4E-4E94-9BBB-197E997945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2543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895E-88C7-44FE-BB18-588CEE36E2E6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13C4-1C4E-4E94-9BBB-197E997945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3355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895E-88C7-44FE-BB18-588CEE36E2E6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13C4-1C4E-4E94-9BBB-197E997945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239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895E-88C7-44FE-BB18-588CEE36E2E6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13C4-1C4E-4E94-9BBB-197E997945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755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895E-88C7-44FE-BB18-588CEE36E2E6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13C4-1C4E-4E94-9BBB-197E997945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06008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895E-88C7-44FE-BB18-588CEE36E2E6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13C4-1C4E-4E94-9BBB-197E997945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9548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895E-88C7-44FE-BB18-588CEE36E2E6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13C4-1C4E-4E94-9BBB-197E997945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6404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895E-88C7-44FE-BB18-588CEE36E2E6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13C4-1C4E-4E94-9BBB-197E997945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2372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895E-88C7-44FE-BB18-588CEE36E2E6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13C4-1C4E-4E94-9BBB-197E997945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528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B895E-88C7-44FE-BB18-588CEE36E2E6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213C4-1C4E-4E94-9BBB-197E997945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4255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1" descr="OPVK_hor_zakladni_logolink_RGB_c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337" y="188640"/>
            <a:ext cx="7200800" cy="14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0417" y="2564904"/>
            <a:ext cx="7846640" cy="1130474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_32_INOVACE_</a:t>
            </a:r>
            <a:r>
              <a:rPr lang="cs-CZ" sz="1800" dirty="0" smtClean="0"/>
              <a:t>BRTS_M3</a:t>
            </a:r>
            <a:r>
              <a:rPr lang="en-US" sz="1800" dirty="0" smtClean="0"/>
              <a:t>_0</a:t>
            </a:r>
            <a:r>
              <a:rPr lang="cs-CZ" sz="1800" dirty="0" smtClean="0"/>
              <a:t>5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2700" b="1" dirty="0" smtClean="0">
                <a:solidFill>
                  <a:srgbClr val="FF0066"/>
                </a:solidFill>
              </a:rPr>
              <a:t>Vzdělávací oblast: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Vzdělávací obor: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smtClean="0">
                <a:solidFill>
                  <a:srgbClr val="FF0066"/>
                </a:solidFill>
              </a:rPr>
              <a:t> </a:t>
            </a:r>
            <a:r>
              <a:rPr lang="cs-CZ" sz="2700" b="1" smtClean="0">
                <a:solidFill>
                  <a:srgbClr val="FF0066"/>
                </a:solidFill>
              </a:rPr>
              <a:t>Tematický </a:t>
            </a:r>
            <a:r>
              <a:rPr lang="cs-CZ" sz="2700" b="1" dirty="0" smtClean="0">
                <a:solidFill>
                  <a:srgbClr val="FF0066"/>
                </a:solidFill>
              </a:rPr>
              <a:t>okruh: Číslo a početní operace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/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Téma: </a:t>
            </a:r>
            <a:r>
              <a:rPr lang="cs-CZ" sz="2700" b="1" dirty="0" smtClean="0"/>
              <a:t>Násobení č. 10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cs-CZ" sz="2000" dirty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ročník</a:t>
            </a:r>
            <a:r>
              <a:rPr lang="en-US" sz="2000" dirty="0" smtClean="0"/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pic>
        <p:nvPicPr>
          <p:cNvPr id="6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581128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03337" y="6036078"/>
            <a:ext cx="6400800" cy="762000"/>
          </a:xfrm>
        </p:spPr>
        <p:txBody>
          <a:bodyPr>
            <a:norm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Autor</a:t>
            </a:r>
            <a:r>
              <a:rPr lang="en-US" sz="1600" dirty="0" smtClean="0">
                <a:solidFill>
                  <a:schemeClr val="tx1"/>
                </a:solidFill>
              </a:rPr>
              <a:t>: Mgr. </a:t>
            </a:r>
            <a:r>
              <a:rPr lang="cs-CZ" sz="1600" dirty="0" smtClean="0">
                <a:solidFill>
                  <a:schemeClr val="tx1"/>
                </a:solidFill>
              </a:rPr>
              <a:t>Václava Bartošková, květen– 2012 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57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Zopakuj si násobky čísla 10: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187624" y="1772816"/>
            <a:ext cx="720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cs-CZ" sz="6000" dirty="0" smtClean="0">
                <a:latin typeface="Brush Script MT" pitchFamily="66" charset="0"/>
              </a:rPr>
              <a:t>10	20		30		40</a:t>
            </a:r>
          </a:p>
          <a:p>
            <a:r>
              <a:rPr lang="cs-CZ" sz="6000" dirty="0" smtClean="0">
                <a:latin typeface="Brush Script MT" pitchFamily="66" charset="0"/>
              </a:rPr>
              <a:t>50		60		70		80			90		100</a:t>
            </a:r>
            <a:endParaRPr lang="cs-CZ" sz="6000" dirty="0">
              <a:latin typeface="Brush Script MT" pitchFamily="66" charset="0"/>
            </a:endParaRPr>
          </a:p>
        </p:txBody>
      </p:sp>
      <p:pic>
        <p:nvPicPr>
          <p:cNvPr id="5" name="Picture 13" descr="C:\Documents and Settings\Uživatel\Local Settings\Temporary Internet Files\Content.IE5\6B5QE1R8\MC90043437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107" y="4005064"/>
            <a:ext cx="2259317" cy="211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11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34972" y="25511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Označ hvězdy, ve kterých jsou násobky čísla 10</a:t>
            </a:r>
            <a:endParaRPr lang="cs-CZ" dirty="0"/>
          </a:p>
        </p:txBody>
      </p:sp>
      <p:sp>
        <p:nvSpPr>
          <p:cNvPr id="4" name="Pěticípá hvězda 3"/>
          <p:cNvSpPr/>
          <p:nvPr/>
        </p:nvSpPr>
        <p:spPr>
          <a:xfrm>
            <a:off x="611560" y="1742728"/>
            <a:ext cx="1512168" cy="1224136"/>
          </a:xfrm>
          <a:prstGeom prst="star5">
            <a:avLst/>
          </a:prstGeom>
          <a:solidFill>
            <a:schemeClr val="accent6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accent6">
                    <a:lumMod val="50000"/>
                  </a:schemeClr>
                </a:solidFill>
              </a:rPr>
              <a:t>30</a:t>
            </a:r>
            <a:endParaRPr lang="cs-CZ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Pěticípá hvězda 4"/>
          <p:cNvSpPr/>
          <p:nvPr/>
        </p:nvSpPr>
        <p:spPr>
          <a:xfrm>
            <a:off x="2195736" y="2946558"/>
            <a:ext cx="1512168" cy="1224136"/>
          </a:xfrm>
          <a:prstGeom prst="star5">
            <a:avLst/>
          </a:prstGeom>
          <a:solidFill>
            <a:schemeClr val="accent6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accent6">
                    <a:lumMod val="50000"/>
                  </a:schemeClr>
                </a:solidFill>
              </a:rPr>
              <a:t>45</a:t>
            </a:r>
          </a:p>
        </p:txBody>
      </p:sp>
      <p:sp>
        <p:nvSpPr>
          <p:cNvPr id="6" name="Pěticípá hvězda 5"/>
          <p:cNvSpPr/>
          <p:nvPr/>
        </p:nvSpPr>
        <p:spPr>
          <a:xfrm>
            <a:off x="29669" y="3336477"/>
            <a:ext cx="1512168" cy="1224136"/>
          </a:xfrm>
          <a:prstGeom prst="star5">
            <a:avLst/>
          </a:prstGeom>
          <a:solidFill>
            <a:schemeClr val="accent6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accent6">
                    <a:lumMod val="50000"/>
                  </a:schemeClr>
                </a:solidFill>
              </a:rPr>
              <a:t>76</a:t>
            </a:r>
          </a:p>
        </p:txBody>
      </p:sp>
      <p:sp>
        <p:nvSpPr>
          <p:cNvPr id="7" name="Pěticípá hvězda 6"/>
          <p:cNvSpPr/>
          <p:nvPr/>
        </p:nvSpPr>
        <p:spPr>
          <a:xfrm>
            <a:off x="7452320" y="3526458"/>
            <a:ext cx="1512168" cy="1224136"/>
          </a:xfrm>
          <a:prstGeom prst="star5">
            <a:avLst/>
          </a:prstGeom>
          <a:solidFill>
            <a:schemeClr val="accent6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accent6">
                    <a:lumMod val="50000"/>
                  </a:schemeClr>
                </a:solidFill>
              </a:rPr>
              <a:t>90</a:t>
            </a:r>
          </a:p>
        </p:txBody>
      </p:sp>
      <p:sp>
        <p:nvSpPr>
          <p:cNvPr id="8" name="Pěticípá hvězda 7"/>
          <p:cNvSpPr/>
          <p:nvPr/>
        </p:nvSpPr>
        <p:spPr>
          <a:xfrm>
            <a:off x="4683460" y="5052927"/>
            <a:ext cx="1512168" cy="1224136"/>
          </a:xfrm>
          <a:prstGeom prst="star5">
            <a:avLst/>
          </a:prstGeom>
          <a:solidFill>
            <a:schemeClr val="accent6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accent6">
                    <a:lumMod val="50000"/>
                  </a:schemeClr>
                </a:solidFill>
              </a:rPr>
              <a:t>70</a:t>
            </a:r>
          </a:p>
        </p:txBody>
      </p:sp>
      <p:sp>
        <p:nvSpPr>
          <p:cNvPr id="9" name="Pěticípá hvězda 8"/>
          <p:cNvSpPr/>
          <p:nvPr/>
        </p:nvSpPr>
        <p:spPr>
          <a:xfrm>
            <a:off x="467544" y="5110336"/>
            <a:ext cx="1512168" cy="1224136"/>
          </a:xfrm>
          <a:prstGeom prst="star5">
            <a:avLst/>
          </a:prstGeom>
          <a:solidFill>
            <a:schemeClr val="accent6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accent6">
                    <a:lumMod val="50000"/>
                  </a:schemeClr>
                </a:solidFill>
              </a:rPr>
              <a:t>100</a:t>
            </a:r>
          </a:p>
        </p:txBody>
      </p:sp>
      <p:sp>
        <p:nvSpPr>
          <p:cNvPr id="10" name="Pěticípá hvězda 9"/>
          <p:cNvSpPr/>
          <p:nvPr/>
        </p:nvSpPr>
        <p:spPr>
          <a:xfrm>
            <a:off x="2703712" y="4805536"/>
            <a:ext cx="1512168" cy="1224136"/>
          </a:xfrm>
          <a:prstGeom prst="star5">
            <a:avLst/>
          </a:prstGeom>
          <a:solidFill>
            <a:schemeClr val="accent6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accent6">
                    <a:lumMod val="50000"/>
                  </a:schemeClr>
                </a:solidFill>
              </a:rPr>
              <a:t>74</a:t>
            </a:r>
          </a:p>
        </p:txBody>
      </p:sp>
      <p:sp>
        <p:nvSpPr>
          <p:cNvPr id="11" name="Pěticípá hvězda 10"/>
          <p:cNvSpPr/>
          <p:nvPr/>
        </p:nvSpPr>
        <p:spPr>
          <a:xfrm>
            <a:off x="5557606" y="2999509"/>
            <a:ext cx="1512168" cy="1224136"/>
          </a:xfrm>
          <a:prstGeom prst="star5">
            <a:avLst/>
          </a:prstGeom>
          <a:solidFill>
            <a:schemeClr val="accent6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accent6">
                    <a:lumMod val="50000"/>
                  </a:schemeClr>
                </a:solidFill>
              </a:rPr>
              <a:t>29</a:t>
            </a:r>
          </a:p>
        </p:txBody>
      </p:sp>
      <p:sp>
        <p:nvSpPr>
          <p:cNvPr id="12" name="Pěticípá hvězda 11"/>
          <p:cNvSpPr/>
          <p:nvPr/>
        </p:nvSpPr>
        <p:spPr>
          <a:xfrm>
            <a:off x="6875748" y="5069726"/>
            <a:ext cx="1512168" cy="1224136"/>
          </a:xfrm>
          <a:prstGeom prst="star5">
            <a:avLst/>
          </a:prstGeom>
          <a:solidFill>
            <a:schemeClr val="accent6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accent6">
                    <a:lumMod val="50000"/>
                  </a:schemeClr>
                </a:solidFill>
              </a:rPr>
              <a:t>32</a:t>
            </a:r>
          </a:p>
        </p:txBody>
      </p:sp>
      <p:sp>
        <p:nvSpPr>
          <p:cNvPr id="13" name="Pěticípá hvězda 12"/>
          <p:cNvSpPr/>
          <p:nvPr/>
        </p:nvSpPr>
        <p:spPr>
          <a:xfrm>
            <a:off x="3927376" y="1742728"/>
            <a:ext cx="1512168" cy="1224136"/>
          </a:xfrm>
          <a:prstGeom prst="star5">
            <a:avLst/>
          </a:prstGeom>
          <a:solidFill>
            <a:schemeClr val="accent6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accent6">
                    <a:lumMod val="50000"/>
                  </a:schemeClr>
                </a:solidFill>
              </a:rPr>
              <a:t>50</a:t>
            </a:r>
          </a:p>
        </p:txBody>
      </p:sp>
      <p:sp>
        <p:nvSpPr>
          <p:cNvPr id="14" name="Pěticípá hvězda 13"/>
          <p:cNvSpPr/>
          <p:nvPr/>
        </p:nvSpPr>
        <p:spPr>
          <a:xfrm>
            <a:off x="7092280" y="1888201"/>
            <a:ext cx="1512168" cy="1224136"/>
          </a:xfrm>
          <a:prstGeom prst="star5">
            <a:avLst/>
          </a:prstGeom>
          <a:solidFill>
            <a:schemeClr val="accent6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accent6">
                    <a:lumMod val="50000"/>
                  </a:schemeClr>
                </a:solidFill>
              </a:rPr>
              <a:t>20</a:t>
            </a:r>
          </a:p>
        </p:txBody>
      </p:sp>
      <p:sp>
        <p:nvSpPr>
          <p:cNvPr id="15" name="Pěticípá hvězda 14"/>
          <p:cNvSpPr/>
          <p:nvPr/>
        </p:nvSpPr>
        <p:spPr>
          <a:xfrm>
            <a:off x="2348136" y="1199932"/>
            <a:ext cx="1512168" cy="1224136"/>
          </a:xfrm>
          <a:prstGeom prst="star5">
            <a:avLst/>
          </a:prstGeom>
          <a:solidFill>
            <a:schemeClr val="accent6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accent6">
                    <a:lumMod val="50000"/>
                  </a:schemeClr>
                </a:solidFill>
              </a:rPr>
              <a:t>65</a:t>
            </a:r>
            <a:endParaRPr lang="cs-CZ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Pěticípá hvězda 15"/>
          <p:cNvSpPr/>
          <p:nvPr/>
        </p:nvSpPr>
        <p:spPr>
          <a:xfrm>
            <a:off x="3860304" y="3558626"/>
            <a:ext cx="1512168" cy="1224136"/>
          </a:xfrm>
          <a:prstGeom prst="star5">
            <a:avLst/>
          </a:prstGeom>
          <a:solidFill>
            <a:schemeClr val="accent6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accent6">
                    <a:lumMod val="50000"/>
                  </a:schemeClr>
                </a:solidFill>
              </a:rPr>
              <a:t>80</a:t>
            </a:r>
            <a:endParaRPr lang="cs-CZ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" name="Pěticípá hvězda 16"/>
          <p:cNvSpPr/>
          <p:nvPr/>
        </p:nvSpPr>
        <p:spPr>
          <a:xfrm>
            <a:off x="5868144" y="1276133"/>
            <a:ext cx="1512168" cy="1224136"/>
          </a:xfrm>
          <a:prstGeom prst="star5">
            <a:avLst/>
          </a:prstGeom>
          <a:solidFill>
            <a:schemeClr val="accent6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accent6">
                    <a:lumMod val="50000"/>
                  </a:schemeClr>
                </a:solidFill>
              </a:rPr>
              <a:t>10</a:t>
            </a:r>
            <a:endParaRPr lang="cs-CZ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8" name="Picture 10" descr="C:\Documents and Settings\Uživatel\Local Settings\Temporary Internet Files\Content.IE5\ODYDAJQQ\MC9004380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8" y="449709"/>
            <a:ext cx="1863725" cy="126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86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Najdi chyby v příkladech a oprav je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683568" y="1844824"/>
            <a:ext cx="345638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3 . 10 – </a:t>
            </a:r>
            <a:r>
              <a:rPr lang="cs-CZ" sz="3200" dirty="0" smtClean="0"/>
              <a:t>  8 </a:t>
            </a:r>
            <a:r>
              <a:rPr lang="cs-CZ" sz="3200" dirty="0" smtClean="0"/>
              <a:t>= 23</a:t>
            </a:r>
          </a:p>
          <a:p>
            <a:r>
              <a:rPr lang="cs-CZ" sz="3200" dirty="0" smtClean="0"/>
              <a:t>7 . 10 + 30 = 90</a:t>
            </a:r>
          </a:p>
          <a:p>
            <a:r>
              <a:rPr lang="cs-CZ" sz="3200" dirty="0" smtClean="0"/>
              <a:t>6 . 10 – </a:t>
            </a:r>
            <a:r>
              <a:rPr lang="cs-CZ" sz="3200" dirty="0" smtClean="0"/>
              <a:t>  5 </a:t>
            </a:r>
            <a:r>
              <a:rPr lang="cs-CZ" sz="3200" dirty="0" smtClean="0"/>
              <a:t>= 55</a:t>
            </a:r>
          </a:p>
          <a:p>
            <a:r>
              <a:rPr lang="cs-CZ" sz="3200" dirty="0" smtClean="0"/>
              <a:t>4 . 10 – 20 = 30</a:t>
            </a:r>
          </a:p>
          <a:p>
            <a:r>
              <a:rPr lang="cs-CZ" sz="3200" dirty="0" smtClean="0"/>
              <a:t>5 . 10 + 35 = 95</a:t>
            </a:r>
          </a:p>
          <a:p>
            <a:r>
              <a:rPr lang="cs-CZ" sz="3200" dirty="0" smtClean="0"/>
              <a:t>9 . 10 – 10 = 80</a:t>
            </a:r>
          </a:p>
          <a:p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4572000" y="1894205"/>
            <a:ext cx="378981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  8 . 10 – 7 = 73</a:t>
            </a:r>
          </a:p>
          <a:p>
            <a:r>
              <a:rPr lang="cs-CZ" sz="3200" dirty="0" smtClean="0"/>
              <a:t>  2 . 10 + 8 = 28</a:t>
            </a:r>
          </a:p>
          <a:p>
            <a:r>
              <a:rPr lang="cs-CZ" sz="3200" dirty="0" smtClean="0"/>
              <a:t>10 . 10 – 7 = 92</a:t>
            </a:r>
          </a:p>
          <a:p>
            <a:r>
              <a:rPr lang="cs-CZ" sz="3200" dirty="0" smtClean="0"/>
              <a:t>  0 . 10 + 7 = 17</a:t>
            </a:r>
          </a:p>
          <a:p>
            <a:r>
              <a:rPr lang="cs-CZ" sz="3200" dirty="0" smtClean="0"/>
              <a:t>  7 . 10 – 2 = 78</a:t>
            </a:r>
          </a:p>
          <a:p>
            <a:r>
              <a:rPr lang="cs-CZ" sz="3200" dirty="0" smtClean="0"/>
              <a:t>  5 . 10 – 9 = 41</a:t>
            </a:r>
          </a:p>
          <a:p>
            <a:endParaRPr lang="cs-CZ" dirty="0"/>
          </a:p>
        </p:txBody>
      </p:sp>
      <p:pic>
        <p:nvPicPr>
          <p:cNvPr id="7" name="Picture 8" descr="C:\Documents and Settings\Uživatel\Local Settings\Temporary Internet Files\Content.IE5\NYDM2Z9C\MC90044045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452164"/>
            <a:ext cx="1800200" cy="2405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236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Měl jsi to správně?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683568" y="1797694"/>
            <a:ext cx="309634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3 . 10 – 8 = 23</a:t>
            </a:r>
          </a:p>
          <a:p>
            <a:r>
              <a:rPr lang="cs-CZ" sz="3200" dirty="0" smtClean="0"/>
              <a:t>7 . 10 + 30 = 90</a:t>
            </a:r>
          </a:p>
          <a:p>
            <a:r>
              <a:rPr lang="cs-CZ" sz="3200" dirty="0" smtClean="0"/>
              <a:t>6 . 10 – 5 = 55</a:t>
            </a:r>
          </a:p>
          <a:p>
            <a:r>
              <a:rPr lang="cs-CZ" sz="3200" dirty="0" smtClean="0"/>
              <a:t>4 . 10 – 20 = 30</a:t>
            </a:r>
          </a:p>
          <a:p>
            <a:r>
              <a:rPr lang="cs-CZ" sz="3200" dirty="0" smtClean="0"/>
              <a:t>5 . 10 + 35 = 95</a:t>
            </a:r>
          </a:p>
          <a:p>
            <a:r>
              <a:rPr lang="cs-CZ" sz="3200" dirty="0" smtClean="0"/>
              <a:t>9 . 10 – 10 = 80</a:t>
            </a:r>
          </a:p>
          <a:p>
            <a:endParaRPr lang="cs-CZ" b="1" dirty="0"/>
          </a:p>
        </p:txBody>
      </p:sp>
      <p:sp>
        <p:nvSpPr>
          <p:cNvPr id="5" name="TextovéPole 4"/>
          <p:cNvSpPr txBox="1"/>
          <p:nvPr/>
        </p:nvSpPr>
        <p:spPr>
          <a:xfrm>
            <a:off x="4905431" y="1813247"/>
            <a:ext cx="345638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8 . 10 – 7 = 73</a:t>
            </a:r>
          </a:p>
          <a:p>
            <a:r>
              <a:rPr lang="cs-CZ" sz="3200" dirty="0" smtClean="0"/>
              <a:t>2 . 10 + 8 = 28</a:t>
            </a:r>
          </a:p>
          <a:p>
            <a:r>
              <a:rPr lang="cs-CZ" sz="3200" dirty="0" smtClean="0"/>
              <a:t>10 . 10 – 7 = 92</a:t>
            </a:r>
          </a:p>
          <a:p>
            <a:r>
              <a:rPr lang="cs-CZ" sz="3200" dirty="0" smtClean="0"/>
              <a:t>0 . 10 + 7 = 17</a:t>
            </a:r>
          </a:p>
          <a:p>
            <a:r>
              <a:rPr lang="cs-CZ" sz="3200" dirty="0" smtClean="0"/>
              <a:t>7 . 10 – 2 = 78</a:t>
            </a:r>
          </a:p>
          <a:p>
            <a:r>
              <a:rPr lang="cs-CZ" sz="3200" dirty="0" smtClean="0"/>
              <a:t>5 . 10 – 9 = 41</a:t>
            </a:r>
          </a:p>
          <a:p>
            <a:endParaRPr lang="cs-CZ" dirty="0"/>
          </a:p>
        </p:txBody>
      </p:sp>
      <p:cxnSp>
        <p:nvCxnSpPr>
          <p:cNvPr id="7" name="Přímá spojnice 6"/>
          <p:cNvCxnSpPr/>
          <p:nvPr/>
        </p:nvCxnSpPr>
        <p:spPr>
          <a:xfrm flipV="1">
            <a:off x="2555776" y="1916832"/>
            <a:ext cx="648072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 flipV="1">
            <a:off x="6960782" y="2892854"/>
            <a:ext cx="648072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 flipV="1">
            <a:off x="2776050" y="2415831"/>
            <a:ext cx="648072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 flipV="1">
            <a:off x="2776050" y="3381522"/>
            <a:ext cx="648072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 flipV="1">
            <a:off x="2776050" y="3861048"/>
            <a:ext cx="648072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 flipV="1">
            <a:off x="6804248" y="3381522"/>
            <a:ext cx="648072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 flipV="1">
            <a:off x="6800916" y="3893573"/>
            <a:ext cx="648072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/>
          <p:cNvSpPr txBox="1"/>
          <p:nvPr/>
        </p:nvSpPr>
        <p:spPr>
          <a:xfrm>
            <a:off x="3332878" y="1797693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>
                <a:solidFill>
                  <a:srgbClr val="FF0000"/>
                </a:solidFill>
              </a:rPr>
              <a:t>22</a:t>
            </a:r>
          </a:p>
        </p:txBody>
      </p:sp>
      <p:sp>
        <p:nvSpPr>
          <p:cNvPr id="15" name="TextovéPole 14"/>
          <p:cNvSpPr txBox="1"/>
          <p:nvPr/>
        </p:nvSpPr>
        <p:spPr>
          <a:xfrm>
            <a:off x="7576628" y="3741562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FF0000"/>
                </a:solidFill>
              </a:rPr>
              <a:t>68</a:t>
            </a:r>
            <a:endParaRPr lang="cs-CZ" sz="3200" dirty="0">
              <a:solidFill>
                <a:srgbClr val="FF0000"/>
              </a:solidFill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7569727" y="3278648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FF0000"/>
                </a:solidFill>
              </a:rPr>
              <a:t>7</a:t>
            </a:r>
            <a:endParaRPr lang="cs-CZ" sz="3200" dirty="0">
              <a:solidFill>
                <a:srgbClr val="FF0000"/>
              </a:solidFill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7569727" y="2780486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FF0000"/>
                </a:solidFill>
              </a:rPr>
              <a:t>93</a:t>
            </a:r>
            <a:endParaRPr lang="cs-CZ" sz="3200" dirty="0">
              <a:solidFill>
                <a:srgbClr val="FF0000"/>
              </a:solidFill>
            </a:endParaRPr>
          </a:p>
        </p:txBody>
      </p:sp>
      <p:sp>
        <p:nvSpPr>
          <p:cNvPr id="18" name="TextovéPole 17"/>
          <p:cNvSpPr txBox="1"/>
          <p:nvPr/>
        </p:nvSpPr>
        <p:spPr>
          <a:xfrm>
            <a:off x="3332878" y="2276872"/>
            <a:ext cx="1023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FF0000"/>
                </a:solidFill>
              </a:rPr>
              <a:t>100</a:t>
            </a:r>
            <a:endParaRPr lang="cs-CZ" sz="3200" dirty="0">
              <a:solidFill>
                <a:srgbClr val="FF0000"/>
              </a:solidFill>
            </a:endParaRPr>
          </a:p>
        </p:txBody>
      </p:sp>
      <p:sp>
        <p:nvSpPr>
          <p:cNvPr id="19" name="TextovéPole 18"/>
          <p:cNvSpPr txBox="1"/>
          <p:nvPr/>
        </p:nvSpPr>
        <p:spPr>
          <a:xfrm>
            <a:off x="3332878" y="3182852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FF0000"/>
                </a:solidFill>
              </a:rPr>
              <a:t>20</a:t>
            </a:r>
            <a:endParaRPr lang="cs-CZ" sz="3200" dirty="0">
              <a:solidFill>
                <a:srgbClr val="FF0000"/>
              </a:solidFill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3332878" y="3693801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FF0000"/>
                </a:solidFill>
              </a:rPr>
              <a:t>85</a:t>
            </a:r>
            <a:endParaRPr lang="cs-CZ" sz="3200" dirty="0">
              <a:solidFill>
                <a:srgbClr val="FF0000"/>
              </a:solidFill>
            </a:endParaRPr>
          </a:p>
        </p:txBody>
      </p:sp>
      <p:pic>
        <p:nvPicPr>
          <p:cNvPr id="21" name="Picture 8" descr="C:\Documents and Settings\Uživatel\Local Settings\Temporary Internet Files\Content.IE5\NYDM2Z9C\MC90044045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452164"/>
            <a:ext cx="1800200" cy="2405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695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-83444" y="15578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Poznáš, ve kterých srdíčkách jsou společné násobky 5 a 10? Vyznač je.</a:t>
            </a:r>
            <a:endParaRPr lang="cs-CZ" dirty="0"/>
          </a:p>
        </p:txBody>
      </p:sp>
      <p:pic>
        <p:nvPicPr>
          <p:cNvPr id="5" name="Picture 3" descr="C:\Documents and Settings\Uživatel\Local Settings\Temporary Internet Files\Content.IE5\SK6S5O5Z\MC900412416[1].wmf"/>
          <p:cNvPicPr>
            <a:picLocks noChangeAspect="1" noChangeArrowheads="1"/>
          </p:cNvPicPr>
          <p:nvPr/>
        </p:nvPicPr>
        <p:blipFill>
          <a:blip r:embed="rId2" cstate="print">
            <a:lum brigh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16022">
            <a:off x="3013144" y="2895226"/>
            <a:ext cx="1337616" cy="194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Documents and Settings\Uživatel\Local Settings\Temporary Internet Files\Content.IE5\SK6S5O5Z\MC900412416[1].wmf"/>
          <p:cNvPicPr>
            <a:picLocks noChangeAspect="1" noChangeArrowheads="1"/>
          </p:cNvPicPr>
          <p:nvPr/>
        </p:nvPicPr>
        <p:blipFill>
          <a:blip r:embed="rId2" cstate="print">
            <a:lum brigh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55758">
            <a:off x="7524328" y="4584377"/>
            <a:ext cx="1337616" cy="194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Documents and Settings\Uživatel\Local Settings\Temporary Internet Files\Content.IE5\SK6S5O5Z\MC900412416[1].wmf"/>
          <p:cNvPicPr>
            <a:picLocks noChangeAspect="1" noChangeArrowheads="1"/>
          </p:cNvPicPr>
          <p:nvPr/>
        </p:nvPicPr>
        <p:blipFill>
          <a:blip r:embed="rId2" cstate="print">
            <a:lum brigh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22830">
            <a:off x="3904169" y="1527692"/>
            <a:ext cx="1337616" cy="194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Documents and Settings\Uživatel\Local Settings\Temporary Internet Files\Content.IE5\SK6S5O5Z\MC900412416[1].wmf"/>
          <p:cNvPicPr>
            <a:picLocks noChangeAspect="1" noChangeArrowheads="1"/>
          </p:cNvPicPr>
          <p:nvPr/>
        </p:nvPicPr>
        <p:blipFill>
          <a:blip r:embed="rId2" cstate="print">
            <a:lum brigh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335" y="4703402"/>
            <a:ext cx="1337616" cy="194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Documents and Settings\Uživatel\Local Settings\Temporary Internet Files\Content.IE5\SK6S5O5Z\MC900412416[1].wmf"/>
          <p:cNvPicPr>
            <a:picLocks noChangeAspect="1" noChangeArrowheads="1"/>
          </p:cNvPicPr>
          <p:nvPr/>
        </p:nvPicPr>
        <p:blipFill>
          <a:blip r:embed="rId2" cstate="print">
            <a:lum brigh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93104"/>
            <a:ext cx="1337616" cy="194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Documents and Settings\Uživatel\Local Settings\Temporary Internet Files\Content.IE5\SK6S5O5Z\MC900412416[1].wmf"/>
          <p:cNvPicPr>
            <a:picLocks noChangeAspect="1" noChangeArrowheads="1"/>
          </p:cNvPicPr>
          <p:nvPr/>
        </p:nvPicPr>
        <p:blipFill>
          <a:blip r:embed="rId2" cstate="print">
            <a:lum brigh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18654">
            <a:off x="483073" y="4539493"/>
            <a:ext cx="1337616" cy="194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Documents and Settings\Uživatel\Local Settings\Temporary Internet Files\Content.IE5\SK6S5O5Z\MC900412416[1].wmf"/>
          <p:cNvPicPr>
            <a:picLocks noChangeAspect="1" noChangeArrowheads="1"/>
          </p:cNvPicPr>
          <p:nvPr/>
        </p:nvPicPr>
        <p:blipFill>
          <a:blip r:embed="rId2" cstate="print">
            <a:lum brigh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977" y="4875298"/>
            <a:ext cx="1337616" cy="194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Documents and Settings\Uživatel\Local Settings\Temporary Internet Files\Content.IE5\SK6S5O5Z\MC900412416[1].wmf"/>
          <p:cNvPicPr>
            <a:picLocks noChangeAspect="1" noChangeArrowheads="1"/>
          </p:cNvPicPr>
          <p:nvPr/>
        </p:nvPicPr>
        <p:blipFill>
          <a:blip r:embed="rId2" cstate="print">
            <a:lum brigh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95425">
            <a:off x="6072939" y="3936153"/>
            <a:ext cx="1337616" cy="194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Documents and Settings\Uživatel\Local Settings\Temporary Internet Files\Content.IE5\SK6S5O5Z\MC900412416[1].wmf"/>
          <p:cNvPicPr>
            <a:picLocks noChangeAspect="1" noChangeArrowheads="1"/>
          </p:cNvPicPr>
          <p:nvPr/>
        </p:nvPicPr>
        <p:blipFill>
          <a:blip r:embed="rId2" cstate="print">
            <a:lum brigh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093104"/>
            <a:ext cx="1337616" cy="194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Uživatel\Local Settings\Temporary Internet Files\Content.IE5\SK6S5O5Z\MC900412416[1].wmf"/>
          <p:cNvPicPr>
            <a:picLocks noChangeAspect="1" noChangeArrowheads="1"/>
          </p:cNvPicPr>
          <p:nvPr/>
        </p:nvPicPr>
        <p:blipFill>
          <a:blip r:embed="rId2" cstate="print">
            <a:lum brigh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42391">
            <a:off x="7530619" y="2246503"/>
            <a:ext cx="1337616" cy="194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ovéPole 14"/>
          <p:cNvSpPr txBox="1"/>
          <p:nvPr/>
        </p:nvSpPr>
        <p:spPr>
          <a:xfrm>
            <a:off x="1403648" y="2381166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5</a:t>
            </a:r>
            <a:endParaRPr lang="cs-CZ" sz="3200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7770595" y="2481916"/>
            <a:ext cx="845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45</a:t>
            </a:r>
            <a:endParaRPr lang="cs-CZ" sz="3200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5996891" y="2393578"/>
            <a:ext cx="744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60</a:t>
            </a:r>
            <a:endParaRPr lang="cs-CZ" sz="3200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7689079" y="4909740"/>
            <a:ext cx="636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35</a:t>
            </a:r>
            <a:endParaRPr lang="cs-CZ" sz="3200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6237690" y="4324965"/>
            <a:ext cx="680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10</a:t>
            </a:r>
            <a:endParaRPr lang="cs-CZ" sz="3200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2918114" y="4966226"/>
            <a:ext cx="763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25</a:t>
            </a:r>
            <a:endParaRPr lang="cs-CZ" sz="3200" dirty="0"/>
          </a:p>
        </p:txBody>
      </p:sp>
      <p:sp>
        <p:nvSpPr>
          <p:cNvPr id="21" name="TextovéPole 20"/>
          <p:cNvSpPr txBox="1"/>
          <p:nvPr/>
        </p:nvSpPr>
        <p:spPr>
          <a:xfrm>
            <a:off x="5076055" y="5186457"/>
            <a:ext cx="674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50</a:t>
            </a:r>
            <a:endParaRPr lang="cs-CZ" sz="3200" dirty="0"/>
          </a:p>
        </p:txBody>
      </p:sp>
      <p:sp>
        <p:nvSpPr>
          <p:cNvPr id="22" name="TextovéPole 21"/>
          <p:cNvSpPr txBox="1"/>
          <p:nvPr/>
        </p:nvSpPr>
        <p:spPr>
          <a:xfrm>
            <a:off x="3963129" y="1916504"/>
            <a:ext cx="647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15</a:t>
            </a:r>
            <a:endParaRPr lang="cs-CZ" sz="3200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2997990" y="3339661"/>
            <a:ext cx="683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30</a:t>
            </a:r>
            <a:endParaRPr lang="cs-CZ" sz="3200" dirty="0"/>
          </a:p>
        </p:txBody>
      </p:sp>
      <p:sp>
        <p:nvSpPr>
          <p:cNvPr id="24" name="TextovéPole 23"/>
          <p:cNvSpPr txBox="1"/>
          <p:nvPr/>
        </p:nvSpPr>
        <p:spPr>
          <a:xfrm>
            <a:off x="631422" y="4909740"/>
            <a:ext cx="772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70</a:t>
            </a:r>
            <a:endParaRPr lang="cs-CZ" sz="3200" dirty="0"/>
          </a:p>
        </p:txBody>
      </p:sp>
      <p:pic>
        <p:nvPicPr>
          <p:cNvPr id="25" name="Picture 9" descr="C:\Documents and Settings\Uživatel\Local Settings\Temporary Internet Files\Content.IE5\9UUKFMJ2\MC90044042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1979" y="674075"/>
            <a:ext cx="1827886" cy="150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469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OEM\AppData\Local\Microsoft\Windows\Temporary Internet Files\Content.IE5\TAVYBYPW\MC90043907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40251">
            <a:off x="3597200" y="1850752"/>
            <a:ext cx="677413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OEM\AppData\Local\Microsoft\Windows\Temporary Internet Files\Content.IE5\TAVYBYPW\MC90043907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97073">
            <a:off x="-1475098" y="1766887"/>
            <a:ext cx="677413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Vypočítej příklady v kytičkách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1547664" y="328498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. 10</a:t>
            </a:r>
            <a:endParaRPr lang="cs-CZ" sz="24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6804248" y="315623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/>
              <a:t>:</a:t>
            </a:r>
            <a:r>
              <a:rPr lang="cs-CZ" sz="2400" dirty="0" smtClean="0"/>
              <a:t> 10</a:t>
            </a:r>
            <a:endParaRPr lang="cs-CZ" sz="24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899592" y="2509161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8</a:t>
            </a:r>
            <a:endParaRPr lang="cs-CZ" sz="24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683568" y="3717075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10</a:t>
            </a:r>
            <a:endParaRPr lang="cs-CZ" sz="24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1852464" y="422030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9</a:t>
            </a:r>
            <a:endParaRPr lang="cs-CZ" sz="24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2507254" y="3240099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7</a:t>
            </a:r>
            <a:endParaRPr lang="cs-CZ" sz="2400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1946397" y="2276872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4</a:t>
            </a:r>
            <a:endParaRPr lang="cs-CZ" sz="24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7812360" y="2967785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50</a:t>
            </a:r>
            <a:endParaRPr lang="cs-CZ" sz="24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6204457" y="3947907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30</a:t>
            </a:r>
            <a:endParaRPr lang="cs-CZ" sz="2400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7342731" y="3965083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10</a:t>
            </a:r>
            <a:endParaRPr lang="cs-CZ" sz="2400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5724128" y="2967786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60</a:t>
            </a:r>
            <a:endParaRPr lang="cs-CZ" sz="2400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6660232" y="2292183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20</a:t>
            </a:r>
            <a:endParaRPr lang="cs-CZ" sz="2400" dirty="0"/>
          </a:p>
        </p:txBody>
      </p:sp>
      <p:pic>
        <p:nvPicPr>
          <p:cNvPr id="18" name="Picture 11" descr="C:\Documents and Settings\Uživatel\Local Settings\Temporary Internet Files\Content.IE5\VE093OAU\MC90043799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351" y="2255848"/>
            <a:ext cx="2160240" cy="205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672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Vyřeš slovní úlohy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683568" y="1412776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 smtClean="0"/>
              <a:t>Maruška si koupila lízátko za 3 Kč. Balíček bonbónů stál desetkrát víc. Kolik stály bonbóny a kolik zaplatila celkem?</a:t>
            </a:r>
            <a:endParaRPr lang="cs-CZ" sz="2400" dirty="0"/>
          </a:p>
        </p:txBody>
      </p:sp>
      <p:cxnSp>
        <p:nvCxnSpPr>
          <p:cNvPr id="6" name="Přímá spojnice 5"/>
          <p:cNvCxnSpPr/>
          <p:nvPr/>
        </p:nvCxnSpPr>
        <p:spPr>
          <a:xfrm>
            <a:off x="1187624" y="2636912"/>
            <a:ext cx="71287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1187624" y="3140968"/>
            <a:ext cx="71287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ovéPole 7"/>
          <p:cNvSpPr txBox="1"/>
          <p:nvPr/>
        </p:nvSpPr>
        <p:spPr>
          <a:xfrm>
            <a:off x="827584" y="4221088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 smtClean="0"/>
              <a:t>Jeník nasbíral 50 litrů borůvek. Péťa desetkrát méně. Kolik Péťa nasbíral borůvek?</a:t>
            </a:r>
            <a:endParaRPr lang="cs-CZ" sz="2400" dirty="0"/>
          </a:p>
        </p:txBody>
      </p:sp>
      <p:cxnSp>
        <p:nvCxnSpPr>
          <p:cNvPr id="9" name="Přímá spojnice 8"/>
          <p:cNvCxnSpPr/>
          <p:nvPr/>
        </p:nvCxnSpPr>
        <p:spPr>
          <a:xfrm>
            <a:off x="1331640" y="6237312"/>
            <a:ext cx="71287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1331640" y="5661248"/>
            <a:ext cx="71287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2" descr="C:\Documents and Settings\Uživatel\Local Settings\Temporary Internet Files\Content.IE5\5QXWBF52\MC90043984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900" y="2243773"/>
            <a:ext cx="2070100" cy="130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71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cs-CZ" dirty="0" smtClean="0"/>
              <a:t>Zdroj:</a:t>
            </a:r>
            <a:br>
              <a:rPr lang="cs-CZ" dirty="0" smtClean="0"/>
            </a:br>
            <a:r>
              <a:rPr lang="cs-CZ" dirty="0" smtClean="0"/>
              <a:t>Galerie programu MS PowerPoint</a:t>
            </a:r>
            <a:endParaRPr lang="cs-CZ" dirty="0"/>
          </a:p>
        </p:txBody>
      </p:sp>
      <p:pic>
        <p:nvPicPr>
          <p:cNvPr id="4" name="Picture 13" descr="C:\Documents and Settings\Uživatel\Local Settings\Temporary Internet Files\Content.IE5\6B5QE1R8\MC90043437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204864"/>
            <a:ext cx="1797050" cy="167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407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317</Words>
  <Application>Microsoft Office PowerPoint</Application>
  <PresentationFormat>Předvádění na obrazovce (4:3)</PresentationFormat>
  <Paragraphs>81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systému Office</vt:lpstr>
      <vt:lpstr>    VY_32_INOVACE_BRTS_M3_05  Vzdělávací oblast: Matematika a její aplikace Vzdělávací obor: Matematika a její aplikace  Tematický okruh: Číslo a početní operace  Téma: Násobení č. 10 3. ročník   </vt:lpstr>
      <vt:lpstr>Zopakuj si násobky čísla 10:</vt:lpstr>
      <vt:lpstr>Označ hvězdy, ve kterých jsou násobky čísla 10</vt:lpstr>
      <vt:lpstr>Najdi chyby v příkladech a oprav je</vt:lpstr>
      <vt:lpstr>Měl jsi to správně?</vt:lpstr>
      <vt:lpstr>Poznáš, ve kterých srdíčkách jsou společné násobky 5 a 10? Vyznač je.</vt:lpstr>
      <vt:lpstr>Vypočítej příklady v kytičkách</vt:lpstr>
      <vt:lpstr>Vyřeš slovní úlohy</vt:lpstr>
      <vt:lpstr>Zdroj: Galerie programu MS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VY_32_INOVACE_BRTS_C3_05  Vzdělávací oblast: Matematika a její aplikace Vzdělávací obor: Matematika a její aplikace  Tématický okruh: Číslo a početní operace  Téma: Násobení č. 9 3. ročník   </dc:title>
  <dc:creator>OEM</dc:creator>
  <cp:lastModifiedBy>OEM</cp:lastModifiedBy>
  <cp:revision>13</cp:revision>
  <dcterms:created xsi:type="dcterms:W3CDTF">2012-05-27T19:01:08Z</dcterms:created>
  <dcterms:modified xsi:type="dcterms:W3CDTF">2012-06-22T20:29:29Z</dcterms:modified>
</cp:coreProperties>
</file>