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3" r:id="rId8"/>
    <p:sldId id="264" r:id="rId9"/>
    <p:sldId id="261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519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5936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4460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352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1406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5536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3755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288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6611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8948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3104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610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0417" y="2564904"/>
            <a:ext cx="7846640" cy="1130474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</a:t>
            </a:r>
            <a:r>
              <a:rPr lang="cs-CZ" sz="1800" dirty="0" smtClean="0"/>
              <a:t>14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7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 </a:t>
            </a:r>
            <a:r>
              <a:rPr lang="cs-CZ" sz="2700" b="1" dirty="0" smtClean="0">
                <a:solidFill>
                  <a:srgbClr val="FF0066"/>
                </a:solidFill>
              </a:rPr>
              <a:t>Tematický </a:t>
            </a:r>
            <a:r>
              <a:rPr lang="cs-CZ" sz="2700" b="1" dirty="0" smtClean="0">
                <a:solidFill>
                  <a:srgbClr val="FF0066"/>
                </a:solidFill>
              </a:rPr>
              <a:t>okruh: Číslo a početní operace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200" b="1" dirty="0" smtClean="0"/>
              <a:t>Písemné sčítání v oboru 0 – 1 000</a:t>
            </a:r>
            <a:br>
              <a:rPr lang="cs-CZ" sz="2200" b="1" dirty="0" smtClean="0"/>
            </a:br>
            <a:r>
              <a:rPr lang="cs-CZ" sz="1800" dirty="0" smtClean="0">
                <a:solidFill>
                  <a:srgbClr val="FF0066"/>
                </a:solidFill>
              </a:rPr>
              <a:t/>
            </a:r>
            <a:br>
              <a:rPr lang="cs-CZ" sz="1800" dirty="0" smtClean="0">
                <a:solidFill>
                  <a:srgbClr val="FF0066"/>
                </a:solidFill>
              </a:rPr>
            </a:br>
            <a:r>
              <a:rPr lang="cs-CZ" sz="2000" dirty="0" smtClean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pic>
        <p:nvPicPr>
          <p:cNvPr id="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581128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6096000"/>
            <a:ext cx="6400800" cy="762000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květen–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32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Uživatel\Local Settings\Temporary Internet Files\Content.IE5\NYDM2Z9C\MC90043901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Sčítej písemně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467544" y="1916832"/>
            <a:ext cx="80648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AutoNum type="arabicPlain" startAt="341"/>
            </a:pPr>
            <a:r>
              <a:rPr lang="cs-CZ" sz="3200" dirty="0" smtClean="0"/>
              <a:t> 	    524	241	       735	</a:t>
            </a:r>
          </a:p>
          <a:p>
            <a:pPr algn="ctr"/>
            <a:r>
              <a:rPr lang="cs-CZ" sz="3200" dirty="0" smtClean="0"/>
              <a:t>223       161	642	       102	</a:t>
            </a:r>
          </a:p>
          <a:p>
            <a:r>
              <a:rPr lang="cs-CZ" dirty="0" smtClean="0"/>
              <a:t>			</a:t>
            </a:r>
          </a:p>
          <a:p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359532" y="3918828"/>
            <a:ext cx="82809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endParaRPr lang="cs-CZ" dirty="0"/>
          </a:p>
          <a:p>
            <a:pPr lvl="2"/>
            <a:r>
              <a:rPr lang="cs-CZ" sz="3200" dirty="0" smtClean="0"/>
              <a:t>624		813</a:t>
            </a:r>
            <a:r>
              <a:rPr lang="cs-CZ" sz="3200" dirty="0"/>
              <a:t>	</a:t>
            </a:r>
            <a:r>
              <a:rPr lang="cs-CZ" sz="3200" dirty="0" smtClean="0"/>
              <a:t>	556		572</a:t>
            </a:r>
          </a:p>
          <a:p>
            <a:pPr lvl="2"/>
            <a:r>
              <a:rPr lang="cs-CZ" sz="3200" dirty="0" smtClean="0"/>
              <a:t>265</a:t>
            </a:r>
            <a:r>
              <a:rPr lang="cs-CZ" sz="3200" dirty="0"/>
              <a:t>	</a:t>
            </a:r>
            <a:r>
              <a:rPr lang="cs-CZ" sz="3200" dirty="0" smtClean="0"/>
              <a:t>	   81</a:t>
            </a:r>
            <a:r>
              <a:rPr lang="cs-CZ" sz="3200" dirty="0"/>
              <a:t>	</a:t>
            </a:r>
            <a:r>
              <a:rPr lang="cs-CZ" sz="3200" dirty="0" smtClean="0"/>
              <a:t>	203</a:t>
            </a:r>
            <a:r>
              <a:rPr lang="cs-CZ" sz="3200" dirty="0"/>
              <a:t>	</a:t>
            </a:r>
            <a:r>
              <a:rPr lang="cs-CZ" sz="3200" dirty="0" smtClean="0"/>
              <a:t>	317</a:t>
            </a:r>
            <a:endParaRPr lang="cs-CZ" sz="3200" dirty="0"/>
          </a:p>
          <a:p>
            <a:endParaRPr lang="cs-CZ" dirty="0"/>
          </a:p>
        </p:txBody>
      </p:sp>
      <p:cxnSp>
        <p:nvCxnSpPr>
          <p:cNvPr id="8" name="Přímá spojnice 7"/>
          <p:cNvCxnSpPr/>
          <p:nvPr/>
        </p:nvCxnSpPr>
        <p:spPr>
          <a:xfrm>
            <a:off x="1619672" y="2924944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777716" y="2954288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4334985" y="2954288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5940152" y="2924944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>
            <a:off x="1376028" y="5287888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3173760" y="5216980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>
            <a:off x="4932040" y="5244689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6804248" y="5229200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119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Uživatel\Local Settings\Temporary Internet Files\Content.IE5\NYDM2Z9C\MC90043901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Nadpis 1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Vyřeš slovní úlohu písemným sčítáním</a:t>
            </a:r>
            <a:endParaRPr lang="cs-CZ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467544" y="1604699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 smtClean="0"/>
              <a:t>Ozdravný pobyt pro Míru stál 834 Kč. Od tatínka dostal Míra ještě kapesné 150 Kč. Kolik korun vydali rodiče za Mirkův ozdravný pobyt?</a:t>
            </a:r>
            <a:endParaRPr lang="cs-CZ" sz="2400" dirty="0"/>
          </a:p>
        </p:txBody>
      </p:sp>
      <p:cxnSp>
        <p:nvCxnSpPr>
          <p:cNvPr id="19" name="Přímá spojnice 18"/>
          <p:cNvCxnSpPr/>
          <p:nvPr/>
        </p:nvCxnSpPr>
        <p:spPr>
          <a:xfrm>
            <a:off x="611560" y="4725144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>
            <a:off x="611560" y="5445224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730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Documents and Settings\Uživatel\Local Settings\Temporary Internet Files\Content.IE5\NYDM2Z9C\MC90043901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20" y="0"/>
            <a:ext cx="93240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Přiřaď k příkladu správný výsledek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467544" y="1844823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452		834		319		451		670</a:t>
            </a:r>
          </a:p>
          <a:p>
            <a:r>
              <a:rPr lang="cs-CZ" sz="2800" dirty="0" smtClean="0"/>
              <a:t>416		123		450		333		219</a:t>
            </a:r>
            <a:endParaRPr lang="cs-CZ" sz="2800" dirty="0"/>
          </a:p>
        </p:txBody>
      </p:sp>
      <p:cxnSp>
        <p:nvCxnSpPr>
          <p:cNvPr id="6" name="Přímá spojnice 5"/>
          <p:cNvCxnSpPr/>
          <p:nvPr/>
        </p:nvCxnSpPr>
        <p:spPr>
          <a:xfrm>
            <a:off x="467544" y="2798930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7740352" y="2798930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6012160" y="2798930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4166708" y="2798930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2267744" y="2798930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ovéPole 10"/>
          <p:cNvSpPr txBox="1"/>
          <p:nvPr/>
        </p:nvSpPr>
        <p:spPr>
          <a:xfrm>
            <a:off x="1907704" y="4797152"/>
            <a:ext cx="136815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769</a:t>
            </a:r>
            <a:endParaRPr lang="cs-CZ" sz="28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707904" y="4797152"/>
            <a:ext cx="136815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866</a:t>
            </a:r>
            <a:endParaRPr lang="cs-CZ" sz="28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251520" y="4797152"/>
            <a:ext cx="136815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784</a:t>
            </a:r>
            <a:endParaRPr lang="cs-CZ" sz="2800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5508104" y="4776175"/>
            <a:ext cx="136815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959</a:t>
            </a:r>
            <a:endParaRPr lang="cs-CZ" sz="2800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7416316" y="4731132"/>
            <a:ext cx="136815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889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26828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Uživatel\Local Settings\Temporary Internet Files\Content.IE5\NYDM2Z9C\MC90043901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Vypočítej tyto příklady písemným sčítáním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370500" y="2204864"/>
            <a:ext cx="352839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815 + 185 </a:t>
            </a:r>
          </a:p>
          <a:p>
            <a:r>
              <a:rPr lang="cs-CZ" sz="3200" dirty="0" smtClean="0"/>
              <a:t>382 + 209</a:t>
            </a:r>
          </a:p>
          <a:p>
            <a:r>
              <a:rPr lang="cs-CZ" sz="3200" dirty="0" smtClean="0"/>
              <a:t>674 + 119</a:t>
            </a:r>
          </a:p>
          <a:p>
            <a:r>
              <a:rPr lang="cs-CZ" sz="3200" dirty="0" smtClean="0"/>
              <a:t>567 + 354</a:t>
            </a:r>
          </a:p>
          <a:p>
            <a:r>
              <a:rPr lang="cs-CZ" sz="3200" dirty="0" smtClean="0"/>
              <a:t>607 + 154</a:t>
            </a:r>
          </a:p>
          <a:p>
            <a:r>
              <a:rPr lang="cs-CZ" sz="3200" dirty="0" smtClean="0"/>
              <a:t>426 + 359</a:t>
            </a:r>
          </a:p>
          <a:p>
            <a:r>
              <a:rPr lang="cs-CZ" sz="3200" dirty="0" smtClean="0"/>
              <a:t>867 + 92</a:t>
            </a:r>
          </a:p>
          <a:p>
            <a:r>
              <a:rPr lang="cs-CZ" sz="3200" dirty="0" smtClean="0"/>
              <a:t>183 + 196 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50440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C:\Documents and Settings\Uživatel\Local Settings\Temporary Internet Files\Content.IE5\NYDM2Z9C\MC90043901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dirty="0" smtClean="0"/>
              <a:t>Sčítej a proveď zkoušku</a:t>
            </a:r>
            <a:endParaRPr lang="cs-CZ" sz="4000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202116"/>
              </p:ext>
            </p:extLst>
          </p:nvPr>
        </p:nvGraphicFramePr>
        <p:xfrm>
          <a:off x="1524000" y="1397000"/>
          <a:ext cx="6096000" cy="1285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528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326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347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821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879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248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369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765</a:t>
                      </a:r>
                      <a:endParaRPr lang="cs-CZ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128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326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415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  89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181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647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421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115</a:t>
                      </a:r>
                      <a:endParaRPr lang="cs-CZ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Přímá spojnice 6"/>
          <p:cNvCxnSpPr/>
          <p:nvPr/>
        </p:nvCxnSpPr>
        <p:spPr>
          <a:xfrm>
            <a:off x="1547664" y="234888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396966" y="234888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3131840" y="234888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3851920" y="234888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>
            <a:off x="4580837" y="234888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5292080" y="2347473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>
            <a:off x="6084168" y="2347473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6876256" y="2347473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Tabulk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183290"/>
              </p:ext>
            </p:extLst>
          </p:nvPr>
        </p:nvGraphicFramePr>
        <p:xfrm>
          <a:off x="1619672" y="3789040"/>
          <a:ext cx="6096000" cy="1285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208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307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578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194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258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439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728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314</a:t>
                      </a:r>
                      <a:endParaRPr lang="cs-CZ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506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410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199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557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132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34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  99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369</a:t>
                      </a:r>
                      <a:endParaRPr lang="cs-CZ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7" name="Přímá spojnice 16"/>
          <p:cNvCxnSpPr/>
          <p:nvPr/>
        </p:nvCxnSpPr>
        <p:spPr>
          <a:xfrm>
            <a:off x="6876256" y="4628009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>
            <a:off x="6204390" y="4628009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>
            <a:off x="5364088" y="4628009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>
            <a:off x="4661570" y="4628009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>
            <a:off x="3851920" y="4628009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>
            <a:off x="3131840" y="4653136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22"/>
          <p:cNvCxnSpPr/>
          <p:nvPr/>
        </p:nvCxnSpPr>
        <p:spPr>
          <a:xfrm>
            <a:off x="2462064" y="4653136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23"/>
          <p:cNvCxnSpPr/>
          <p:nvPr/>
        </p:nvCxnSpPr>
        <p:spPr>
          <a:xfrm>
            <a:off x="1700064" y="4653136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854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živatel\Local Settings\Temporary Internet Files\Content.IE5\NYDM2Z9C\MC90043901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Některé příklady jsou chybně vypočítány. Chyby najdi a oprav</a:t>
            </a:r>
            <a:endParaRPr lang="cs-CZ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629796"/>
              </p:ext>
            </p:extLst>
          </p:nvPr>
        </p:nvGraphicFramePr>
        <p:xfrm>
          <a:off x="1259632" y="2276872"/>
          <a:ext cx="6096000" cy="14818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512310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127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682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457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361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208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340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248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364</a:t>
                      </a:r>
                      <a:endParaRPr lang="cs-CZ" sz="2400" dirty="0"/>
                    </a:p>
                  </a:txBody>
                  <a:tcPr/>
                </a:tc>
              </a:tr>
              <a:tr h="512310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586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212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345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402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231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610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700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364</a:t>
                      </a:r>
                      <a:endParaRPr lang="cs-CZ" sz="2400" dirty="0"/>
                    </a:p>
                  </a:txBody>
                  <a:tcPr/>
                </a:tc>
              </a:tr>
              <a:tr h="415540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713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994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793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763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439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850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948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628</a:t>
                      </a:r>
                      <a:endParaRPr lang="cs-CZ" sz="24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Přímá spojnice 6"/>
          <p:cNvCxnSpPr/>
          <p:nvPr/>
        </p:nvCxnSpPr>
        <p:spPr>
          <a:xfrm>
            <a:off x="1352253" y="3299445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2075384" y="3299445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843808" y="3294856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3563888" y="3299445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4355976" y="3284984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>
            <a:off x="5148064" y="3284984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5940152" y="3284984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>
            <a:off x="6732240" y="3284984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361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živatel\Local Settings\Temporary Internet Files\Content.IE5\NYDM2Z9C\MC90043901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Počítal jsi správně?</a:t>
            </a:r>
            <a:endParaRPr lang="cs-CZ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229115"/>
              </p:ext>
            </p:extLst>
          </p:nvPr>
        </p:nvGraphicFramePr>
        <p:xfrm>
          <a:off x="1259632" y="2276872"/>
          <a:ext cx="6096000" cy="14818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512310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127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682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457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361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208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340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248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364</a:t>
                      </a:r>
                      <a:endParaRPr lang="cs-CZ" sz="2400" dirty="0"/>
                    </a:p>
                  </a:txBody>
                  <a:tcPr/>
                </a:tc>
              </a:tr>
              <a:tr h="512310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586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212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345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402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231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610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700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364</a:t>
                      </a:r>
                      <a:endParaRPr lang="cs-CZ" sz="2400" dirty="0"/>
                    </a:p>
                  </a:txBody>
                  <a:tcPr/>
                </a:tc>
              </a:tr>
              <a:tr h="415540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713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994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793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763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439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850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948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628</a:t>
                      </a:r>
                      <a:endParaRPr lang="cs-CZ" sz="24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Přímá spojnice 6"/>
          <p:cNvCxnSpPr/>
          <p:nvPr/>
        </p:nvCxnSpPr>
        <p:spPr>
          <a:xfrm>
            <a:off x="1352253" y="3299445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2075384" y="3299445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843808" y="3294856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3563888" y="3299445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4355976" y="3284984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>
            <a:off x="5148064" y="3284984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5940152" y="3284984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>
            <a:off x="6732240" y="3284984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2075384" y="3429000"/>
            <a:ext cx="504056" cy="28803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 flipV="1">
            <a:off x="6718234" y="3406762"/>
            <a:ext cx="504056" cy="28803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 flipV="1">
            <a:off x="5148064" y="3402748"/>
            <a:ext cx="504056" cy="28803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 flipV="1">
            <a:off x="2884088" y="3402748"/>
            <a:ext cx="504056" cy="28803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ovéPole 20"/>
          <p:cNvSpPr txBox="1"/>
          <p:nvPr/>
        </p:nvSpPr>
        <p:spPr>
          <a:xfrm>
            <a:off x="1979712" y="3717032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rgbClr val="FF0000"/>
                </a:solidFill>
              </a:rPr>
              <a:t>894</a:t>
            </a:r>
            <a:endParaRPr lang="cs-CZ" sz="2400" dirty="0">
              <a:solidFill>
                <a:srgbClr val="FF0000"/>
              </a:solidFill>
            </a:endParaRPr>
          </a:p>
        </p:txBody>
      </p:sp>
      <p:sp>
        <p:nvSpPr>
          <p:cNvPr id="22" name="TextovéPole 21"/>
          <p:cNvSpPr txBox="1"/>
          <p:nvPr/>
        </p:nvSpPr>
        <p:spPr>
          <a:xfrm>
            <a:off x="2776076" y="3744060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rgbClr val="FF0000"/>
                </a:solidFill>
              </a:rPr>
              <a:t>802</a:t>
            </a:r>
            <a:endParaRPr lang="cs-CZ" sz="2400" dirty="0">
              <a:solidFill>
                <a:srgbClr val="FF0000"/>
              </a:solidFill>
            </a:endParaRPr>
          </a:p>
        </p:txBody>
      </p:sp>
      <p:sp>
        <p:nvSpPr>
          <p:cNvPr id="23" name="TextovéPole 22"/>
          <p:cNvSpPr txBox="1"/>
          <p:nvPr/>
        </p:nvSpPr>
        <p:spPr>
          <a:xfrm>
            <a:off x="5114350" y="3744060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rgbClr val="FF0000"/>
                </a:solidFill>
              </a:rPr>
              <a:t>950</a:t>
            </a:r>
            <a:endParaRPr lang="cs-CZ" sz="2400" dirty="0">
              <a:solidFill>
                <a:srgbClr val="FF0000"/>
              </a:solidFill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6624228" y="3744060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rgbClr val="FF0000"/>
                </a:solidFill>
              </a:rPr>
              <a:t>728</a:t>
            </a:r>
            <a:endParaRPr lang="cs-CZ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43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cs-CZ" dirty="0" smtClean="0"/>
              <a:t>Zdroj obrázků:</a:t>
            </a:r>
            <a:br>
              <a:rPr lang="cs-CZ" dirty="0" smtClean="0"/>
            </a:br>
            <a:r>
              <a:rPr lang="cs-CZ" dirty="0" smtClean="0"/>
              <a:t>galerie programu MS PowerPoint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4225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192</Words>
  <Application>Microsoft Office PowerPoint</Application>
  <PresentationFormat>Předvádění na obrazovce (4:3)</PresentationFormat>
  <Paragraphs>116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    VY_32_INOVACE_BRTS_M3_14  Vzdělávací oblast: Matematika a její aplikace Vzdělávací obor: Matematika a její aplikace  Tematický okruh: Číslo a početní operace  Téma: Písemné sčítání v oboru 0 – 1 000  3. ročník   </vt:lpstr>
      <vt:lpstr>Sčítej písemně</vt:lpstr>
      <vt:lpstr>Vyřeš slovní úlohu písemným sčítáním</vt:lpstr>
      <vt:lpstr>Přiřaď k příkladu správný výsledek</vt:lpstr>
      <vt:lpstr>Vypočítej tyto příklady písemným sčítáním</vt:lpstr>
      <vt:lpstr>Sčítej a proveď zkoušku</vt:lpstr>
      <vt:lpstr>Některé příklady jsou chybně vypočítány. Chyby najdi a oprav</vt:lpstr>
      <vt:lpstr>Počítal jsi správně?</vt:lpstr>
      <vt:lpstr>Zdroj obrázků: galerie programu MS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VY_32_INOVACE_BRTS_C3_12  Vzdělávací oblast: Matematika a její aplikace Vzdělávací obor: Matematika a její aplikace  Tématický okruh: Číslo a početní operace  Téma: Násobení a dělení v oboru násobilky 3. ročník</dc:title>
  <dc:creator>OEM</dc:creator>
  <cp:lastModifiedBy>OEM</cp:lastModifiedBy>
  <cp:revision>14</cp:revision>
  <dcterms:created xsi:type="dcterms:W3CDTF">2012-05-29T15:25:33Z</dcterms:created>
  <dcterms:modified xsi:type="dcterms:W3CDTF">2012-06-20T07:19:45Z</dcterms:modified>
</cp:coreProperties>
</file>