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3747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9130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778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5394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977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024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611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7787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588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152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319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A4C06-9D3A-44B6-BD5F-29E0D6B709ED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8AA07-FB0A-4FED-9766-AA4EFD2BD4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7256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036078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</a:t>
            </a:r>
            <a:r>
              <a:rPr lang="cs-CZ" sz="1600" err="1" smtClean="0">
                <a:solidFill>
                  <a:schemeClr val="tx1"/>
                </a:solidFill>
              </a:rPr>
              <a:t>Bartošková</a:t>
            </a:r>
            <a:r>
              <a:rPr lang="cs-CZ" sz="1600" smtClean="0">
                <a:solidFill>
                  <a:schemeClr val="tx1"/>
                </a:solidFill>
              </a:rPr>
              <a:t>, květen </a:t>
            </a:r>
            <a:r>
              <a:rPr lang="cs-CZ" sz="1600" dirty="0" smtClean="0">
                <a:solidFill>
                  <a:schemeClr val="tx1"/>
                </a:solidFill>
              </a:rPr>
              <a:t>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 smtClean="0"/>
              <a:t>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700" b="1" dirty="0" smtClean="0"/>
              <a:t>Násobení č. 8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314728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Zopakuj si násobky čísla 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53712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endParaRPr lang="cs-CZ" sz="5400" b="1" dirty="0" smtClean="0">
              <a:latin typeface="Bradley Hand ITC" pitchFamily="66" charset="0"/>
            </a:endParaRPr>
          </a:p>
          <a:p>
            <a:pPr marL="0" indent="0" algn="ctr">
              <a:buNone/>
            </a:pPr>
            <a:r>
              <a:rPr lang="cs-CZ" sz="5400" b="1" dirty="0" smtClean="0">
                <a:latin typeface="Bradley Hand ITC" pitchFamily="66" charset="0"/>
              </a:rPr>
              <a:t>8		16		24		32		40</a:t>
            </a:r>
          </a:p>
          <a:p>
            <a:pPr marL="0" indent="0" algn="ctr">
              <a:buNone/>
            </a:pPr>
            <a:r>
              <a:rPr lang="cs-CZ" sz="5400" b="1" dirty="0" smtClean="0">
                <a:latin typeface="Bradley Hand ITC" pitchFamily="66" charset="0"/>
              </a:rPr>
              <a:t>48		56		64		72		80</a:t>
            </a:r>
            <a:endParaRPr lang="cs-CZ" sz="5400" b="1" dirty="0">
              <a:latin typeface="Bradley Hand ITC" pitchFamily="66" charset="0"/>
            </a:endParaRPr>
          </a:p>
        </p:txBody>
      </p:sp>
      <p:pic>
        <p:nvPicPr>
          <p:cNvPr id="7171" name="Picture 3" descr="C:\Users\OEM\AppData\Local\Microsoft\Windows\Temporary Internet Files\Content.IE5\TAVYBYPW\MP90043310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6"/>
            <a:ext cx="4640560" cy="309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94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908720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řadu násobků č. 8</a:t>
            </a:r>
            <a:endParaRPr lang="cs-CZ" dirty="0"/>
          </a:p>
        </p:txBody>
      </p:sp>
      <p:pic>
        <p:nvPicPr>
          <p:cNvPr id="19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0" y="1061120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511" y="1061120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441" y="1061120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567" y="1057462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57" y="2924944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510" y="2924943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441" y="2924944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567" y="2924944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952" y="4797152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OEM\AppData\Local\Microsoft\Windows\Temporary Internet Files\Content.IE5\FXD01YXN\MC9004332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342" y="4797151"/>
            <a:ext cx="2247831" cy="22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2026242"/>
            <a:ext cx="417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8</a:t>
            </a:r>
            <a:endParaRPr lang="cs-CZ" sz="3200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7683564" y="3828969"/>
            <a:ext cx="761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64</a:t>
            </a:r>
            <a:endParaRPr lang="cs-CZ" sz="3200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3206830" y="3773551"/>
            <a:ext cx="665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48</a:t>
            </a:r>
            <a:endParaRPr lang="cs-CZ" sz="3200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7683564" y="1994550"/>
            <a:ext cx="73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32</a:t>
            </a:r>
            <a:endParaRPr lang="cs-CZ" sz="3200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3206830" y="5628679"/>
            <a:ext cx="665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72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4301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rdce 23"/>
          <p:cNvSpPr/>
          <p:nvPr/>
        </p:nvSpPr>
        <p:spPr>
          <a:xfrm>
            <a:off x="4589544" y="1756583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 descr="C:\Users\OEM\AppData\Local\Microsoft\Windows\Temporary Internet Files\Content.IE5\2AC5HDCC\MC90043308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cs-CZ" sz="3600" b="1" dirty="0"/>
              <a:t>Vypočítej příklad, výsledek dopiš </a:t>
            </a:r>
            <a:r>
              <a:rPr lang="cs-CZ" sz="3600" b="1" dirty="0" smtClean="0"/>
              <a:t>do srdíčka. </a:t>
            </a:r>
            <a:r>
              <a:rPr lang="cs-CZ" sz="3600" b="1" dirty="0"/>
              <a:t>Pokud je číslo </a:t>
            </a:r>
            <a:r>
              <a:rPr lang="cs-CZ" sz="3600" b="1" dirty="0" smtClean="0"/>
              <a:t>v srdíčku násobkem osmi, srdíčko zakroužkuj.</a:t>
            </a:r>
            <a:r>
              <a:rPr lang="cs-CZ" sz="3600" dirty="0"/>
              <a:t/>
            </a:r>
            <a:br>
              <a:rPr lang="cs-CZ" sz="3600" dirty="0"/>
            </a:br>
            <a:endParaRPr lang="cs-CZ" sz="3600" dirty="0"/>
          </a:p>
        </p:txBody>
      </p:sp>
      <p:sp>
        <p:nvSpPr>
          <p:cNvPr id="4" name="Srdce 3"/>
          <p:cNvSpPr/>
          <p:nvPr/>
        </p:nvSpPr>
        <p:spPr>
          <a:xfrm>
            <a:off x="-6869" y="2812518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Mrak 4"/>
          <p:cNvSpPr/>
          <p:nvPr/>
        </p:nvSpPr>
        <p:spPr>
          <a:xfrm>
            <a:off x="179512" y="3461453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bg1"/>
                </a:solidFill>
              </a:rPr>
              <a:t>74 + 6</a:t>
            </a:r>
            <a:endParaRPr lang="cs-CZ" b="1" dirty="0">
              <a:solidFill>
                <a:schemeClr val="bg1"/>
              </a:solidFill>
            </a:endParaRPr>
          </a:p>
        </p:txBody>
      </p:sp>
      <p:sp>
        <p:nvSpPr>
          <p:cNvPr id="7" name="Srdce 6"/>
          <p:cNvSpPr/>
          <p:nvPr/>
        </p:nvSpPr>
        <p:spPr>
          <a:xfrm>
            <a:off x="1668488" y="4029414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Srdce 7"/>
          <p:cNvSpPr/>
          <p:nvPr/>
        </p:nvSpPr>
        <p:spPr>
          <a:xfrm>
            <a:off x="4463988" y="3443420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Srdce 8"/>
          <p:cNvSpPr/>
          <p:nvPr/>
        </p:nvSpPr>
        <p:spPr>
          <a:xfrm>
            <a:off x="7164288" y="5311049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Srdce 9"/>
          <p:cNvSpPr/>
          <p:nvPr/>
        </p:nvSpPr>
        <p:spPr>
          <a:xfrm>
            <a:off x="784532" y="5311049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Srdce 10"/>
          <p:cNvSpPr/>
          <p:nvPr/>
        </p:nvSpPr>
        <p:spPr>
          <a:xfrm>
            <a:off x="4139952" y="5373216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Srdce 11"/>
          <p:cNvSpPr/>
          <p:nvPr/>
        </p:nvSpPr>
        <p:spPr>
          <a:xfrm>
            <a:off x="2339752" y="2283622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Srdce 12"/>
          <p:cNvSpPr/>
          <p:nvPr/>
        </p:nvSpPr>
        <p:spPr>
          <a:xfrm>
            <a:off x="6504740" y="4025877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Srdce 13"/>
          <p:cNvSpPr/>
          <p:nvPr/>
        </p:nvSpPr>
        <p:spPr>
          <a:xfrm>
            <a:off x="7793632" y="2283622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Mrak 14"/>
          <p:cNvSpPr/>
          <p:nvPr/>
        </p:nvSpPr>
        <p:spPr>
          <a:xfrm>
            <a:off x="7452320" y="2978950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21 + 3</a:t>
            </a:r>
            <a:endParaRPr lang="cs-CZ" b="1" dirty="0"/>
          </a:p>
        </p:txBody>
      </p:sp>
      <p:sp>
        <p:nvSpPr>
          <p:cNvPr id="16" name="Mrak 15"/>
          <p:cNvSpPr/>
          <p:nvPr/>
        </p:nvSpPr>
        <p:spPr>
          <a:xfrm>
            <a:off x="2073539" y="3061467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72 + 7</a:t>
            </a:r>
            <a:endParaRPr lang="cs-CZ" b="1" dirty="0"/>
          </a:p>
        </p:txBody>
      </p:sp>
      <p:sp>
        <p:nvSpPr>
          <p:cNvPr id="17" name="Mrak 16"/>
          <p:cNvSpPr/>
          <p:nvPr/>
        </p:nvSpPr>
        <p:spPr>
          <a:xfrm>
            <a:off x="2152212" y="4716136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9 + 7</a:t>
            </a:r>
            <a:endParaRPr lang="cs-CZ" b="1" dirty="0"/>
          </a:p>
        </p:txBody>
      </p:sp>
      <p:sp>
        <p:nvSpPr>
          <p:cNvPr id="18" name="Mrak 17"/>
          <p:cNvSpPr/>
          <p:nvPr/>
        </p:nvSpPr>
        <p:spPr>
          <a:xfrm>
            <a:off x="4067944" y="4151891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66 - 10 </a:t>
            </a:r>
            <a:endParaRPr lang="cs-CZ" b="1" dirty="0"/>
          </a:p>
        </p:txBody>
      </p:sp>
      <p:sp>
        <p:nvSpPr>
          <p:cNvPr id="19" name="Mrak 18"/>
          <p:cNvSpPr/>
          <p:nvPr/>
        </p:nvSpPr>
        <p:spPr>
          <a:xfrm>
            <a:off x="437456" y="5949458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70 + 11</a:t>
            </a:r>
            <a:endParaRPr lang="cs-CZ" b="1" dirty="0"/>
          </a:p>
        </p:txBody>
      </p:sp>
      <p:sp>
        <p:nvSpPr>
          <p:cNvPr id="20" name="Mrak 19"/>
          <p:cNvSpPr/>
          <p:nvPr/>
        </p:nvSpPr>
        <p:spPr>
          <a:xfrm>
            <a:off x="3779912" y="5905115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20 + 26</a:t>
            </a:r>
            <a:endParaRPr lang="cs-CZ" b="1" dirty="0"/>
          </a:p>
        </p:txBody>
      </p:sp>
      <p:sp>
        <p:nvSpPr>
          <p:cNvPr id="21" name="Mrak 20"/>
          <p:cNvSpPr/>
          <p:nvPr/>
        </p:nvSpPr>
        <p:spPr>
          <a:xfrm>
            <a:off x="6176721" y="4702148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25 - 10</a:t>
            </a:r>
            <a:endParaRPr lang="cs-CZ" b="1" dirty="0"/>
          </a:p>
        </p:txBody>
      </p:sp>
      <p:sp>
        <p:nvSpPr>
          <p:cNvPr id="22" name="Mrak 21"/>
          <p:cNvSpPr/>
          <p:nvPr/>
        </p:nvSpPr>
        <p:spPr>
          <a:xfrm>
            <a:off x="7553106" y="5851154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15 + 25</a:t>
            </a:r>
            <a:endParaRPr lang="cs-CZ" b="1" dirty="0"/>
          </a:p>
        </p:txBody>
      </p:sp>
      <p:sp>
        <p:nvSpPr>
          <p:cNvPr id="25" name="Srdce 24"/>
          <p:cNvSpPr/>
          <p:nvPr/>
        </p:nvSpPr>
        <p:spPr>
          <a:xfrm>
            <a:off x="4752020" y="1854801"/>
            <a:ext cx="1296144" cy="936104"/>
          </a:xfrm>
          <a:prstGeom prst="heart">
            <a:avLst/>
          </a:prstGeom>
          <a:solidFill>
            <a:srgbClr val="FFFF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Mrak 22"/>
          <p:cNvSpPr/>
          <p:nvPr/>
        </p:nvSpPr>
        <p:spPr>
          <a:xfrm>
            <a:off x="5136588" y="2448867"/>
            <a:ext cx="1368152" cy="684076"/>
          </a:xfrm>
          <a:prstGeom prst="cloud">
            <a:avLst/>
          </a:prstGeom>
          <a:solidFill>
            <a:schemeClr val="accent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24 + 9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60233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OEM\AppData\Local\Microsoft\Windows\Temporary Internet Files\Content.IE5\TAVYBYPW\MP90044905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tabulku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029343"/>
              </p:ext>
            </p:extLst>
          </p:nvPr>
        </p:nvGraphicFramePr>
        <p:xfrm>
          <a:off x="611560" y="1916832"/>
          <a:ext cx="7488834" cy="2176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7"/>
                <a:gridCol w="720080"/>
                <a:gridCol w="576064"/>
                <a:gridCol w="720080"/>
                <a:gridCol w="720080"/>
                <a:gridCol w="720080"/>
                <a:gridCol w="720080"/>
                <a:gridCol w="662477"/>
                <a:gridCol w="746159"/>
                <a:gridCol w="607587"/>
              </a:tblGrid>
              <a:tr h="725339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činitel</a:t>
                      </a:r>
                      <a:endParaRPr lang="cs-CZ" sz="3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3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7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9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25339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činitel</a:t>
                      </a:r>
                      <a:endParaRPr lang="cs-CZ" sz="3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6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4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25339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součin</a:t>
                      </a:r>
                      <a:endParaRPr lang="cs-CZ" sz="32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40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48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80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16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64</a:t>
                      </a:r>
                      <a:endParaRPr lang="cs-CZ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47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EM\AppData\Local\Microsoft\Windows\Temporary Internet Files\Content.IE5\2AC5HDCC\MC900410655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820472" cy="641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 příklady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9552" y="1556792"/>
            <a:ext cx="331236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 . 3 =</a:t>
            </a:r>
          </a:p>
          <a:p>
            <a:r>
              <a:rPr lang="cs-CZ" sz="2800" dirty="0" smtClean="0"/>
              <a:t>7 . 8 =</a:t>
            </a:r>
          </a:p>
          <a:p>
            <a:r>
              <a:rPr lang="cs-CZ" sz="2800" dirty="0" smtClean="0"/>
              <a:t>5 . 8 =</a:t>
            </a:r>
          </a:p>
          <a:p>
            <a:r>
              <a:rPr lang="cs-CZ" sz="2800" dirty="0" smtClean="0"/>
              <a:t>8 . 2 =</a:t>
            </a:r>
          </a:p>
          <a:p>
            <a:r>
              <a:rPr lang="cs-CZ" sz="2800" dirty="0" smtClean="0"/>
              <a:t>9 . 8 =</a:t>
            </a:r>
          </a:p>
          <a:p>
            <a:r>
              <a:rPr lang="cs-CZ" sz="2800" dirty="0" smtClean="0"/>
              <a:t>8 . 0 =</a:t>
            </a:r>
          </a:p>
          <a:p>
            <a:r>
              <a:rPr lang="cs-CZ" sz="2800" dirty="0" smtClean="0"/>
              <a:t>1 . 8 =</a:t>
            </a:r>
          </a:p>
          <a:p>
            <a:r>
              <a:rPr lang="cs-CZ" sz="2800" dirty="0" smtClean="0"/>
              <a:t>8 . 4 =</a:t>
            </a:r>
          </a:p>
          <a:p>
            <a:r>
              <a:rPr lang="cs-CZ" sz="2800" dirty="0" smtClean="0"/>
              <a:t>8 . 6 =</a:t>
            </a:r>
          </a:p>
          <a:p>
            <a:r>
              <a:rPr lang="cs-CZ" sz="2800" dirty="0" smtClean="0"/>
              <a:t>8 . 8 =</a:t>
            </a:r>
          </a:p>
          <a:p>
            <a:r>
              <a:rPr lang="cs-CZ" sz="2800" dirty="0" smtClean="0"/>
              <a:t>10 . 8 =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4644008" y="1556792"/>
            <a:ext cx="331236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24 : 8 =</a:t>
            </a:r>
          </a:p>
          <a:p>
            <a:r>
              <a:rPr lang="cs-CZ" sz="2800" dirty="0" smtClean="0"/>
              <a:t>80 : 8 =</a:t>
            </a:r>
          </a:p>
          <a:p>
            <a:r>
              <a:rPr lang="cs-CZ" sz="2800" dirty="0" smtClean="0"/>
              <a:t>40 : 8 =</a:t>
            </a:r>
          </a:p>
          <a:p>
            <a:r>
              <a:rPr lang="cs-CZ" sz="2800" dirty="0" smtClean="0"/>
              <a:t>72 : 8 =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 8 : 8 =</a:t>
            </a:r>
          </a:p>
          <a:p>
            <a:r>
              <a:rPr lang="cs-CZ" sz="2800" dirty="0" smtClean="0"/>
              <a:t>32 : 8 =</a:t>
            </a:r>
          </a:p>
          <a:p>
            <a:r>
              <a:rPr lang="cs-CZ" sz="2800" dirty="0" smtClean="0"/>
              <a:t>48 : 8 =</a:t>
            </a:r>
          </a:p>
          <a:p>
            <a:r>
              <a:rPr lang="cs-CZ" sz="2800" dirty="0"/>
              <a:t> </a:t>
            </a:r>
            <a:r>
              <a:rPr lang="cs-CZ" sz="2800" dirty="0" smtClean="0"/>
              <a:t> 8 : 0 =</a:t>
            </a:r>
          </a:p>
          <a:p>
            <a:r>
              <a:rPr lang="cs-CZ" sz="2800" dirty="0" smtClean="0"/>
              <a:t>64 : 8 =</a:t>
            </a:r>
          </a:p>
          <a:p>
            <a:r>
              <a:rPr lang="cs-CZ" sz="2800" dirty="0" smtClean="0"/>
              <a:t>16 : 8 =</a:t>
            </a:r>
          </a:p>
          <a:p>
            <a:r>
              <a:rPr lang="cs-CZ" sz="2800" dirty="0" smtClean="0"/>
              <a:t>56 : 8 =</a:t>
            </a:r>
          </a:p>
        </p:txBody>
      </p:sp>
    </p:spTree>
    <p:extLst>
      <p:ext uri="{BB962C8B-B14F-4D97-AF65-F5344CB8AC3E}">
        <p14:creationId xmlns:p14="http://schemas.microsoft.com/office/powerpoint/2010/main" val="463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OEM\AppData\Local\Microsoft\Windows\Temporary Internet Files\Content.IE5\TAVYBYPW\MP90044030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429" y="5637967"/>
            <a:ext cx="1625677" cy="122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OEM\AppData\Local\Microsoft\Windows\Temporary Internet Files\Content.IE5\2AC5HDCC\MP90044029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80" y="209215"/>
            <a:ext cx="2048272" cy="153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cs-CZ" dirty="0" smtClean="0"/>
              <a:t>Vyřeš slovní úlohy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70500" y="1484784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Jedna čokoláda stojí 8 Kč. Kolik stojí 4 takové čokolády?</a:t>
            </a:r>
            <a:endParaRPr lang="cs-CZ" sz="28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1306604" y="2420888"/>
            <a:ext cx="69127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177133" y="2996952"/>
            <a:ext cx="9116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Kačence je 8 let. Její babičce je 9 krát více. </a:t>
            </a:r>
          </a:p>
          <a:p>
            <a:pPr algn="ctr"/>
            <a:r>
              <a:rPr lang="cs-CZ" sz="2800" dirty="0" smtClean="0"/>
              <a:t>Kolik let je babičce?</a:t>
            </a:r>
            <a:endParaRPr lang="cs-CZ" sz="2800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1115616" y="4581128"/>
            <a:ext cx="69127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343089" y="5229200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Honzík zaplatil za 8 lízátek 24 Kč. Kolik stálo jedno lízátko?</a:t>
            </a:r>
            <a:endParaRPr lang="cs-CZ" sz="2800" dirty="0"/>
          </a:p>
        </p:txBody>
      </p:sp>
      <p:cxnSp>
        <p:nvCxnSpPr>
          <p:cNvPr id="11" name="Přímá spojnice 10"/>
          <p:cNvCxnSpPr/>
          <p:nvPr/>
        </p:nvCxnSpPr>
        <p:spPr>
          <a:xfrm>
            <a:off x="971600" y="6300967"/>
            <a:ext cx="69127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8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  <p:pic>
        <p:nvPicPr>
          <p:cNvPr id="6146" name="Picture 2" descr="C:\Users\OEM\AppData\Local\Microsoft\Windows\Temporary Internet Files\Content.IE5\FXD01YXN\MP90044029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22785"/>
            <a:ext cx="3560440" cy="26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9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238</Words>
  <Application>Microsoft Office PowerPoint</Application>
  <PresentationFormat>Předvádění na obrazovce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VY_32_INOVACE_BRTS_M3_03  Vzdělávací oblast: Matematika a její aplikace Vzdělávací obor: Matematika a její aplikace  Tematický okruh: Číslo a početní operace  Téma: Násobení č. 8 3. ročník   </vt:lpstr>
      <vt:lpstr>Zopakuj si násobky čísla 8</vt:lpstr>
      <vt:lpstr>Doplň řadu násobků č. 8</vt:lpstr>
      <vt:lpstr>Vypočítej příklad, výsledek dopiš do srdíčka. Pokud je číslo v srdíčku násobkem osmi, srdíčko zakroužkuj. </vt:lpstr>
      <vt:lpstr>Doplň tabulku</vt:lpstr>
      <vt:lpstr>Vypočítej příklady</vt:lpstr>
      <vt:lpstr>Vyřeš slovní úlohy</vt:lpstr>
      <vt:lpstr>Zdroj: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18</cp:revision>
  <dcterms:created xsi:type="dcterms:W3CDTF">2012-05-26T11:17:17Z</dcterms:created>
  <dcterms:modified xsi:type="dcterms:W3CDTF">2012-06-17T10:29:26Z</dcterms:modified>
</cp:coreProperties>
</file>