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51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936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446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35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40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536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75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28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6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94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10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176E9-EF88-405B-B24B-B8DC76EC0BDC}" type="datetimeFigureOut">
              <a:rPr lang="cs-CZ" smtClean="0"/>
              <a:t>20.6.2012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18C9B-3BDA-4949-B8AA-7CC63189C0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10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12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smtClean="0">
                <a:solidFill>
                  <a:srgbClr val="FF0066"/>
                </a:solidFill>
              </a:rPr>
              <a:t> </a:t>
            </a:r>
            <a:r>
              <a:rPr lang="cs-CZ" sz="2700" b="1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Násobení a dělení v oboru </a:t>
            </a:r>
            <a:r>
              <a:rPr lang="cs-CZ" sz="2200" b="1" dirty="0"/>
              <a:t>násobilky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68952" cy="1080120"/>
          </a:xfrm>
        </p:spPr>
        <p:txBody>
          <a:bodyPr>
            <a:normAutofit fontScale="90000"/>
          </a:bodyPr>
          <a:lstStyle/>
          <a:p>
            <a:pPr lvl="0"/>
            <a:r>
              <a:rPr lang="cs-CZ" sz="3100" dirty="0"/>
              <a:t>Vypočítej příklad a do druhého </a:t>
            </a:r>
            <a:r>
              <a:rPr lang="cs-CZ" sz="3100" dirty="0" smtClean="0"/>
              <a:t>sloupečku </a:t>
            </a:r>
            <a:r>
              <a:rPr lang="cs-CZ" sz="3100" dirty="0"/>
              <a:t>napiš příklad na sčítání, odčítání, násobení nebo dělení, který má stejný </a:t>
            </a:r>
            <a:r>
              <a:rPr lang="cs-CZ" sz="3100" dirty="0" smtClean="0"/>
              <a:t>výsledek 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209428"/>
              </p:ext>
            </p:extLst>
          </p:nvPr>
        </p:nvGraphicFramePr>
        <p:xfrm>
          <a:off x="1763688" y="1268760"/>
          <a:ext cx="6120679" cy="5486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9886"/>
                <a:gridCol w="1554811"/>
                <a:gridCol w="1554811"/>
                <a:gridCol w="1561171"/>
              </a:tblGrid>
              <a:tr h="7515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příklad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6 . 4 = 24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  <a:endParaRPr lang="cs-CZ" sz="2000" b="1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cs-CZ" sz="2000" kern="5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kern="50" dirty="0">
                          <a:effectLst/>
                        </a:rPr>
                        <a:t>19 + 5 = 24</a:t>
                      </a:r>
                      <a:endParaRPr lang="cs-CZ" sz="2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 smtClean="0">
                          <a:effectLst/>
                        </a:rPr>
                        <a:t>4 . 7 =</a:t>
                      </a:r>
                      <a:endParaRPr lang="cs-CZ" sz="2000" b="1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cs-CZ" sz="1200" kern="50">
                          <a:effectLst/>
                        </a:rPr>
                        <a:t> </a:t>
                      </a:r>
                      <a:endParaRPr lang="cs-CZ" sz="12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7515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 smtClean="0">
                          <a:effectLst/>
                        </a:rPr>
                        <a:t>8 </a:t>
                      </a:r>
                      <a:r>
                        <a:rPr lang="cs-CZ" sz="2000" b="1" kern="50" dirty="0">
                          <a:effectLst/>
                        </a:rPr>
                        <a:t>. </a:t>
                      </a:r>
                      <a:r>
                        <a:rPr lang="cs-CZ" sz="2000" b="1" kern="50" dirty="0" smtClean="0">
                          <a:effectLst/>
                        </a:rPr>
                        <a:t>4 </a:t>
                      </a:r>
                      <a:r>
                        <a:rPr lang="cs-CZ" sz="2000" b="1" kern="50" dirty="0">
                          <a:effectLst/>
                        </a:rPr>
                        <a:t>=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  <a:endParaRPr lang="cs-CZ" sz="2000" b="1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kern="50" dirty="0">
                          <a:effectLst/>
                        </a:rPr>
                        <a:t> </a:t>
                      </a:r>
                      <a:endParaRPr lang="cs-CZ" sz="20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 smtClean="0">
                          <a:effectLst/>
                        </a:rPr>
                        <a:t>32 : 4 =</a:t>
                      </a:r>
                      <a:endParaRPr lang="cs-CZ" sz="2000" b="1" kern="5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  <a:endParaRPr lang="cs-CZ" sz="2000" b="1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cs-CZ" sz="1200" kern="50">
                          <a:effectLst/>
                        </a:rPr>
                        <a:t> </a:t>
                      </a:r>
                      <a:endParaRPr lang="cs-CZ" sz="12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7515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 smtClean="0">
                          <a:effectLst/>
                        </a:rPr>
                        <a:t>5</a:t>
                      </a:r>
                      <a:r>
                        <a:rPr lang="cs-CZ" sz="2000" b="1" kern="50" baseline="0" dirty="0" smtClean="0">
                          <a:effectLst/>
                        </a:rPr>
                        <a:t> . 4</a:t>
                      </a:r>
                      <a:r>
                        <a:rPr lang="cs-CZ" sz="2000" b="1" kern="50" dirty="0" smtClean="0">
                          <a:effectLst/>
                        </a:rPr>
                        <a:t> </a:t>
                      </a:r>
                      <a:r>
                        <a:rPr lang="cs-CZ" sz="2000" b="1" kern="50" dirty="0">
                          <a:effectLst/>
                        </a:rPr>
                        <a:t>=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  <a:endParaRPr lang="cs-CZ" sz="2000" b="1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kern="50">
                          <a:effectLst/>
                        </a:rPr>
                        <a:t> </a:t>
                      </a:r>
                      <a:endParaRPr lang="cs-CZ" sz="2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>
                          <a:effectLst/>
                        </a:rPr>
                        <a:t>6 . 2 =</a:t>
                      </a:r>
                      <a:endParaRPr lang="cs-CZ" sz="2000" b="1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cs-CZ" sz="1200" kern="50">
                          <a:effectLst/>
                        </a:rPr>
                        <a:t> </a:t>
                      </a:r>
                      <a:endParaRPr lang="cs-CZ" sz="12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7515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 smtClean="0">
                          <a:effectLst/>
                        </a:rPr>
                        <a:t>16</a:t>
                      </a:r>
                      <a:r>
                        <a:rPr lang="cs-CZ" sz="2000" b="1" kern="50" baseline="0" dirty="0" smtClean="0">
                          <a:effectLst/>
                        </a:rPr>
                        <a:t> :</a:t>
                      </a:r>
                      <a:r>
                        <a:rPr lang="cs-CZ" sz="2000" b="1" kern="50" dirty="0" smtClean="0">
                          <a:effectLst/>
                        </a:rPr>
                        <a:t> </a:t>
                      </a:r>
                      <a:r>
                        <a:rPr lang="cs-CZ" sz="2000" b="1" kern="50" dirty="0">
                          <a:effectLst/>
                        </a:rPr>
                        <a:t>4 =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  <a:endParaRPr lang="cs-CZ" sz="2000" b="1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kern="50">
                          <a:effectLst/>
                        </a:rPr>
                        <a:t> </a:t>
                      </a:r>
                      <a:endParaRPr lang="cs-CZ" sz="2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>
                          <a:effectLst/>
                        </a:rPr>
                        <a:t>3 . 7 =</a:t>
                      </a:r>
                      <a:endParaRPr lang="cs-CZ" sz="2000" b="1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cs-CZ" sz="1200" kern="50">
                          <a:effectLst/>
                        </a:rPr>
                        <a:t> </a:t>
                      </a:r>
                      <a:endParaRPr lang="cs-CZ" sz="12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7515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>
                          <a:effectLst/>
                        </a:rPr>
                        <a:t>24 : 4 =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>
                          <a:effectLst/>
                        </a:rPr>
                        <a:t> </a:t>
                      </a:r>
                      <a:endParaRPr lang="cs-CZ" sz="2000" b="1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kern="50">
                          <a:effectLst/>
                        </a:rPr>
                        <a:t> </a:t>
                      </a:r>
                      <a:endParaRPr lang="cs-CZ" sz="2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 smtClean="0">
                          <a:effectLst/>
                        </a:rPr>
                        <a:t>36 </a:t>
                      </a:r>
                      <a:r>
                        <a:rPr lang="cs-CZ" sz="2000" b="1" kern="50" dirty="0">
                          <a:effectLst/>
                        </a:rPr>
                        <a:t>: 4 =</a:t>
                      </a:r>
                      <a:endParaRPr lang="cs-CZ" sz="2000" b="1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cs-CZ" sz="1200" kern="50">
                          <a:effectLst/>
                        </a:rPr>
                        <a:t> </a:t>
                      </a:r>
                      <a:endParaRPr lang="cs-CZ" sz="12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7515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4 : 1 =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  <a:endParaRPr lang="cs-CZ" sz="2000" b="1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kern="50">
                          <a:effectLst/>
                        </a:rPr>
                        <a:t> </a:t>
                      </a:r>
                      <a:endParaRPr lang="cs-CZ" sz="2000" kern="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cs-CZ" sz="2000" b="1" kern="50" dirty="0">
                          <a:effectLst/>
                        </a:rPr>
                        <a:t>12 : </a:t>
                      </a:r>
                      <a:r>
                        <a:rPr lang="cs-CZ" sz="2000" b="1" kern="50" dirty="0" smtClean="0">
                          <a:effectLst/>
                        </a:rPr>
                        <a:t>2 </a:t>
                      </a:r>
                      <a:r>
                        <a:rPr lang="cs-CZ" sz="2000" b="1" kern="50" dirty="0">
                          <a:effectLst/>
                        </a:rPr>
                        <a:t>=</a:t>
                      </a:r>
                      <a:endParaRPr lang="cs-CZ" sz="2000" b="1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cs-CZ" sz="1200" kern="50" dirty="0">
                          <a:effectLst/>
                        </a:rPr>
                        <a:t> </a:t>
                      </a:r>
                      <a:endParaRPr lang="cs-CZ" sz="1200" kern="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</a:tbl>
          </a:graphicData>
        </a:graphic>
      </p:graphicFrame>
      <p:pic>
        <p:nvPicPr>
          <p:cNvPr id="4" name="Picture 5" descr="C:\Documents and Settings\Uživatel\Local Settings\Temporary Internet Files\Content.IE5\P9FPNBQP\MC9004417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59" y="4508407"/>
            <a:ext cx="2383160" cy="238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19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4149080"/>
            <a:ext cx="8856984" cy="1143000"/>
          </a:xfrm>
        </p:spPr>
        <p:txBody>
          <a:bodyPr>
            <a:noAutofit/>
          </a:bodyPr>
          <a:lstStyle/>
          <a:p>
            <a:r>
              <a:rPr lang="cs-CZ" sz="3600" dirty="0" smtClean="0"/>
              <a:t>Násobky 5 podtrhni modře, násobky 6 zeleně</a:t>
            </a:r>
            <a:endParaRPr lang="cs-CZ" sz="3600" dirty="0"/>
          </a:p>
        </p:txBody>
      </p:sp>
      <p:sp>
        <p:nvSpPr>
          <p:cNvPr id="650" name="TextovéPole 649"/>
          <p:cNvSpPr txBox="1"/>
          <p:nvPr/>
        </p:nvSpPr>
        <p:spPr>
          <a:xfrm>
            <a:off x="435077" y="1426659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accent6">
                    <a:lumMod val="50000"/>
                  </a:schemeClr>
                </a:solidFill>
              </a:rPr>
              <a:t>36, 12, 20, 44, 24, 15, 10, 100, 27, 30, 80, 28, 14</a:t>
            </a:r>
            <a:endParaRPr lang="cs-CZ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51" name="Nadpis 1"/>
          <p:cNvSpPr txBox="1">
            <a:spLocks/>
          </p:cNvSpPr>
          <p:nvPr/>
        </p:nvSpPr>
        <p:spPr>
          <a:xfrm>
            <a:off x="287016" y="116632"/>
            <a:ext cx="88569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 smtClean="0"/>
              <a:t>Podtrhni násobky 3 modře, násobky 4 červeně</a:t>
            </a:r>
            <a:endParaRPr lang="cs-CZ" sz="3600" dirty="0"/>
          </a:p>
        </p:txBody>
      </p:sp>
      <p:sp>
        <p:nvSpPr>
          <p:cNvPr id="652" name="TextovéPole 651"/>
          <p:cNvSpPr txBox="1"/>
          <p:nvPr/>
        </p:nvSpPr>
        <p:spPr>
          <a:xfrm>
            <a:off x="467544" y="5377571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>
                <a:solidFill>
                  <a:schemeClr val="accent6">
                    <a:lumMod val="50000"/>
                  </a:schemeClr>
                </a:solidFill>
              </a:rPr>
              <a:t>36, 25, 28, 45, 30, 12, 10, 24, 60, 40, 42, 6, 15 </a:t>
            </a:r>
          </a:p>
        </p:txBody>
      </p:sp>
      <p:pic>
        <p:nvPicPr>
          <p:cNvPr id="6" name="Picture 2" descr="C:\Documents and Settings\Uživatel\Local Settings\Temporary Internet Files\Content.IE5\X6HTVOIA\MC90044040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1466">
            <a:off x="3200398" y="2058824"/>
            <a:ext cx="2163688" cy="216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48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Počítej složené příklady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23528" y="2132856"/>
            <a:ext cx="792088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7775349" y="2158809"/>
            <a:ext cx="792088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7792678" y="4286258"/>
            <a:ext cx="792088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23528" y="4221088"/>
            <a:ext cx="792088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716832" y="2154172"/>
            <a:ext cx="864096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716016" y="2122805"/>
            <a:ext cx="864096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6217956" y="2154172"/>
            <a:ext cx="864096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3216392" y="2096852"/>
            <a:ext cx="864096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6309173" y="4231107"/>
            <a:ext cx="864096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3295117" y="4222723"/>
            <a:ext cx="864096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1822911" y="4222723"/>
            <a:ext cx="864096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4773992" y="4232087"/>
            <a:ext cx="864096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7" name="Přímá spojnice se šipkou 16"/>
          <p:cNvCxnSpPr>
            <a:stCxn id="4" idx="3"/>
          </p:cNvCxnSpPr>
          <p:nvPr/>
        </p:nvCxnSpPr>
        <p:spPr>
          <a:xfrm>
            <a:off x="1115616" y="2492896"/>
            <a:ext cx="60121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se šipkou 18"/>
          <p:cNvCxnSpPr>
            <a:stCxn id="8" idx="6"/>
          </p:cNvCxnSpPr>
          <p:nvPr/>
        </p:nvCxnSpPr>
        <p:spPr>
          <a:xfrm>
            <a:off x="2580928" y="2550216"/>
            <a:ext cx="6099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se šipkou 19"/>
          <p:cNvCxnSpPr/>
          <p:nvPr/>
        </p:nvCxnSpPr>
        <p:spPr>
          <a:xfrm>
            <a:off x="7082052" y="2551196"/>
            <a:ext cx="6099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/>
          <p:cNvCxnSpPr/>
          <p:nvPr/>
        </p:nvCxnSpPr>
        <p:spPr>
          <a:xfrm>
            <a:off x="5608000" y="2550216"/>
            <a:ext cx="6099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>
            <a:off x="4054980" y="2533683"/>
            <a:ext cx="6099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se šipkou 22"/>
          <p:cNvCxnSpPr/>
          <p:nvPr/>
        </p:nvCxnSpPr>
        <p:spPr>
          <a:xfrm>
            <a:off x="7182722" y="4628131"/>
            <a:ext cx="6099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se šipkou 23"/>
          <p:cNvCxnSpPr/>
          <p:nvPr/>
        </p:nvCxnSpPr>
        <p:spPr>
          <a:xfrm>
            <a:off x="5699217" y="4654593"/>
            <a:ext cx="6099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se šipkou 24"/>
          <p:cNvCxnSpPr/>
          <p:nvPr/>
        </p:nvCxnSpPr>
        <p:spPr>
          <a:xfrm>
            <a:off x="4164036" y="4618767"/>
            <a:ext cx="6099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se šipkou 25"/>
          <p:cNvCxnSpPr/>
          <p:nvPr/>
        </p:nvCxnSpPr>
        <p:spPr>
          <a:xfrm>
            <a:off x="2681892" y="4618767"/>
            <a:ext cx="6099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se šipkou 26"/>
          <p:cNvCxnSpPr/>
          <p:nvPr/>
        </p:nvCxnSpPr>
        <p:spPr>
          <a:xfrm>
            <a:off x="1129261" y="4605892"/>
            <a:ext cx="6099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ovéPole 27"/>
          <p:cNvSpPr txBox="1"/>
          <p:nvPr/>
        </p:nvSpPr>
        <p:spPr>
          <a:xfrm>
            <a:off x="372344" y="2200508"/>
            <a:ext cx="80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36</a:t>
            </a:r>
            <a:endParaRPr lang="cs-CZ" sz="3200" dirty="0"/>
          </a:p>
        </p:txBody>
      </p:sp>
      <p:sp>
        <p:nvSpPr>
          <p:cNvPr id="29" name="TextovéPole 28"/>
          <p:cNvSpPr txBox="1"/>
          <p:nvPr/>
        </p:nvSpPr>
        <p:spPr>
          <a:xfrm>
            <a:off x="372343" y="4313504"/>
            <a:ext cx="80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40</a:t>
            </a:r>
            <a:endParaRPr lang="cs-CZ" sz="3200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1178076" y="2057182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: 6</a:t>
            </a:r>
            <a:endParaRPr lang="cs-CZ" sz="2400" dirty="0"/>
          </a:p>
        </p:txBody>
      </p:sp>
      <p:sp>
        <p:nvSpPr>
          <p:cNvPr id="31" name="TextovéPole 30"/>
          <p:cNvSpPr txBox="1"/>
          <p:nvPr/>
        </p:nvSpPr>
        <p:spPr>
          <a:xfrm>
            <a:off x="7117652" y="2031230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. 4</a:t>
            </a:r>
            <a:endParaRPr lang="cs-CZ" sz="2400" dirty="0"/>
          </a:p>
        </p:txBody>
      </p:sp>
      <p:sp>
        <p:nvSpPr>
          <p:cNvPr id="32" name="TextovéPole 31"/>
          <p:cNvSpPr txBox="1"/>
          <p:nvPr/>
        </p:nvSpPr>
        <p:spPr>
          <a:xfrm>
            <a:off x="5605558" y="2043642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. 3</a:t>
            </a:r>
            <a:endParaRPr lang="cs-CZ" sz="2400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4090580" y="2057183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: 4</a:t>
            </a:r>
            <a:endParaRPr lang="cs-CZ" sz="2400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2616528" y="2057184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. 2</a:t>
            </a:r>
            <a:endParaRPr lang="cs-CZ" sz="2400" dirty="0"/>
          </a:p>
        </p:txBody>
      </p:sp>
      <p:sp>
        <p:nvSpPr>
          <p:cNvPr id="35" name="TextovéPole 34"/>
          <p:cNvSpPr txBox="1"/>
          <p:nvPr/>
        </p:nvSpPr>
        <p:spPr>
          <a:xfrm>
            <a:off x="7196063" y="4119463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. 2</a:t>
            </a:r>
            <a:endParaRPr lang="cs-CZ" sz="2400" dirty="0"/>
          </a:p>
        </p:txBody>
      </p:sp>
      <p:sp>
        <p:nvSpPr>
          <p:cNvPr id="36" name="TextovéPole 35"/>
          <p:cNvSpPr txBox="1"/>
          <p:nvPr/>
        </p:nvSpPr>
        <p:spPr>
          <a:xfrm>
            <a:off x="5699217" y="4112802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. </a:t>
            </a:r>
            <a:r>
              <a:rPr lang="cs-CZ" sz="2400" dirty="0"/>
              <a:t>5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4199636" y="4119462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: 6</a:t>
            </a:r>
            <a:endParaRPr lang="cs-CZ" sz="2400" dirty="0"/>
          </a:p>
        </p:txBody>
      </p:sp>
      <p:sp>
        <p:nvSpPr>
          <p:cNvPr id="38" name="TextovéPole 37"/>
          <p:cNvSpPr txBox="1"/>
          <p:nvPr/>
        </p:nvSpPr>
        <p:spPr>
          <a:xfrm>
            <a:off x="2693053" y="4082671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. 3</a:t>
            </a:r>
            <a:endParaRPr lang="cs-CZ" sz="2400" dirty="0"/>
          </a:p>
        </p:txBody>
      </p:sp>
      <p:sp>
        <p:nvSpPr>
          <p:cNvPr id="39" name="TextovéPole 38"/>
          <p:cNvSpPr txBox="1"/>
          <p:nvPr/>
        </p:nvSpPr>
        <p:spPr>
          <a:xfrm>
            <a:off x="1204476" y="4119463"/>
            <a:ext cx="53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: 5</a:t>
            </a:r>
            <a:endParaRPr lang="cs-CZ" sz="2400" dirty="0"/>
          </a:p>
        </p:txBody>
      </p:sp>
      <p:pic>
        <p:nvPicPr>
          <p:cNvPr id="40" name="Picture 5" descr="C:\Documents and Settings\Uživatel\Local Settings\Temporary Internet Files\Content.IE5\P9FPNBQP\MC9004417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948264" y="-65622"/>
            <a:ext cx="2078004" cy="207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4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Vypočítej příklady v tabulce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441554"/>
              </p:ext>
            </p:extLst>
          </p:nvPr>
        </p:nvGraphicFramePr>
        <p:xfrm>
          <a:off x="1547664" y="2060848"/>
          <a:ext cx="6096000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.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3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4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5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6 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7</a:t>
                      </a:r>
                      <a:endParaRPr lang="cs-CZ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3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4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5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6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600" dirty="0" smtClean="0"/>
                        <a:t>7</a:t>
                      </a:r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Documents and Settings\Uživatel\Local Settings\Temporary Internet Files\Content.IE5\X6HTVOIA\MC90044040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1466">
            <a:off x="-200791" y="637201"/>
            <a:ext cx="2163688" cy="216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48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84976" cy="1143000"/>
          </a:xfrm>
        </p:spPr>
        <p:txBody>
          <a:bodyPr>
            <a:noAutofit/>
          </a:bodyPr>
          <a:lstStyle/>
          <a:p>
            <a:r>
              <a:rPr lang="cs-CZ" sz="3600" dirty="0" smtClean="0"/>
              <a:t>Zahraj si na paní učitelku a oprav chyby</a:t>
            </a:r>
            <a:br>
              <a:rPr lang="cs-CZ" sz="3600" dirty="0" smtClean="0"/>
            </a:br>
            <a:r>
              <a:rPr lang="cs-CZ" sz="3600" dirty="0" smtClean="0"/>
              <a:t> v příkladech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1691680" y="1844823"/>
            <a:ext cx="15841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7 . 3 = 24</a:t>
            </a:r>
          </a:p>
          <a:p>
            <a:r>
              <a:rPr lang="cs-CZ" sz="2800" dirty="0" smtClean="0"/>
              <a:t>4 . 5 = 20</a:t>
            </a:r>
          </a:p>
          <a:p>
            <a:r>
              <a:rPr lang="cs-CZ" sz="2800" dirty="0" smtClean="0"/>
              <a:t>7 . 7 = 42</a:t>
            </a:r>
          </a:p>
          <a:p>
            <a:r>
              <a:rPr lang="cs-CZ" sz="2800" dirty="0" smtClean="0"/>
              <a:t>6 . 3 = 18</a:t>
            </a:r>
          </a:p>
          <a:p>
            <a:r>
              <a:rPr lang="cs-CZ" sz="2800" dirty="0" smtClean="0"/>
              <a:t>9 . 4 = 28</a:t>
            </a:r>
          </a:p>
          <a:p>
            <a:r>
              <a:rPr lang="cs-CZ" sz="2800" dirty="0" smtClean="0"/>
              <a:t>8 . 8 = 64</a:t>
            </a:r>
          </a:p>
          <a:p>
            <a:r>
              <a:rPr lang="cs-CZ" sz="2800" dirty="0" smtClean="0"/>
              <a:t>2 . 9 = 18</a:t>
            </a:r>
          </a:p>
          <a:p>
            <a:r>
              <a:rPr lang="cs-CZ" sz="2800" dirty="0" smtClean="0"/>
              <a:t>4 . 4 = 16</a:t>
            </a:r>
          </a:p>
          <a:p>
            <a:r>
              <a:rPr lang="cs-CZ" sz="2800" dirty="0" smtClean="0"/>
              <a:t>7 . 6 = 40</a:t>
            </a:r>
          </a:p>
          <a:p>
            <a:r>
              <a:rPr lang="cs-CZ" sz="2800" dirty="0" smtClean="0"/>
              <a:t>6 . 5 = 30</a:t>
            </a:r>
            <a:endParaRPr lang="cs-CZ" sz="28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036514" y="1844822"/>
            <a:ext cx="198375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81 : 9 = 9</a:t>
            </a:r>
          </a:p>
          <a:p>
            <a:r>
              <a:rPr lang="cs-CZ" sz="2800" dirty="0" smtClean="0"/>
              <a:t>32 : 4 = 7</a:t>
            </a:r>
          </a:p>
          <a:p>
            <a:r>
              <a:rPr lang="cs-CZ" sz="2800" dirty="0" smtClean="0"/>
              <a:t>15 : 5 = 5</a:t>
            </a:r>
          </a:p>
          <a:p>
            <a:r>
              <a:rPr lang="cs-CZ" sz="2800" dirty="0" smtClean="0"/>
              <a:t>49 : 7 = 7</a:t>
            </a:r>
          </a:p>
          <a:p>
            <a:r>
              <a:rPr lang="cs-CZ" sz="2800" dirty="0" smtClean="0"/>
              <a:t>72 : 9 = 8</a:t>
            </a:r>
          </a:p>
          <a:p>
            <a:r>
              <a:rPr lang="cs-CZ" sz="2800" dirty="0" smtClean="0"/>
              <a:t>90 : 9 = 10</a:t>
            </a:r>
          </a:p>
          <a:p>
            <a:r>
              <a:rPr lang="cs-CZ" sz="2800" dirty="0" smtClean="0"/>
              <a:t>28 : 7 = 5</a:t>
            </a:r>
          </a:p>
          <a:p>
            <a:r>
              <a:rPr lang="cs-CZ" sz="2800" dirty="0" smtClean="0"/>
              <a:t>12 : 3 = 3</a:t>
            </a:r>
          </a:p>
          <a:p>
            <a:r>
              <a:rPr lang="cs-CZ" sz="2800" dirty="0" smtClean="0"/>
              <a:t>18 : 2 = 9</a:t>
            </a:r>
          </a:p>
          <a:p>
            <a:r>
              <a:rPr lang="cs-CZ" sz="2800" dirty="0" smtClean="0"/>
              <a:t>35 : 5 = 6</a:t>
            </a:r>
            <a:endParaRPr lang="cs-CZ" sz="2800" dirty="0"/>
          </a:p>
        </p:txBody>
      </p:sp>
      <p:pic>
        <p:nvPicPr>
          <p:cNvPr id="5" name="Picture 5" descr="C:\Documents and Settings\Uživatel\Local Settings\Temporary Internet Files\Content.IE5\P9FPNBQP\MC9004417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19591" y="4045424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06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Našel jsi a opravil chyby správně?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656834" y="1700807"/>
            <a:ext cx="15841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7 . 3 = 24</a:t>
            </a:r>
          </a:p>
          <a:p>
            <a:r>
              <a:rPr lang="cs-CZ" sz="2800" dirty="0" smtClean="0"/>
              <a:t>4 . 5 = 20</a:t>
            </a:r>
          </a:p>
          <a:p>
            <a:r>
              <a:rPr lang="cs-CZ" sz="2800" dirty="0" smtClean="0"/>
              <a:t>7 . 7 = 42</a:t>
            </a:r>
          </a:p>
          <a:p>
            <a:r>
              <a:rPr lang="cs-CZ" sz="2800" dirty="0" smtClean="0"/>
              <a:t>6 . 3 = 18</a:t>
            </a:r>
          </a:p>
          <a:p>
            <a:r>
              <a:rPr lang="cs-CZ" sz="2800" dirty="0" smtClean="0"/>
              <a:t>9 . 4 = 28</a:t>
            </a:r>
          </a:p>
          <a:p>
            <a:r>
              <a:rPr lang="cs-CZ" sz="2800" dirty="0" smtClean="0"/>
              <a:t>8 . 8 = 64</a:t>
            </a:r>
          </a:p>
          <a:p>
            <a:r>
              <a:rPr lang="cs-CZ" sz="2800" dirty="0" smtClean="0"/>
              <a:t>2 . 9 = 18</a:t>
            </a:r>
          </a:p>
          <a:p>
            <a:r>
              <a:rPr lang="cs-CZ" sz="2800" dirty="0" smtClean="0"/>
              <a:t>4 . 4 = 16</a:t>
            </a:r>
          </a:p>
          <a:p>
            <a:r>
              <a:rPr lang="cs-CZ" sz="2800" dirty="0" smtClean="0"/>
              <a:t>7 . 6 = 40</a:t>
            </a:r>
          </a:p>
          <a:p>
            <a:r>
              <a:rPr lang="cs-CZ" sz="2800" dirty="0" smtClean="0"/>
              <a:t>6 . 5 = 30</a:t>
            </a:r>
            <a:endParaRPr lang="cs-CZ" sz="28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64088" y="1700808"/>
            <a:ext cx="198375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81 : 9 = 9</a:t>
            </a:r>
          </a:p>
          <a:p>
            <a:r>
              <a:rPr lang="cs-CZ" sz="2800" dirty="0" smtClean="0"/>
              <a:t>32 : 4 = 7</a:t>
            </a:r>
          </a:p>
          <a:p>
            <a:r>
              <a:rPr lang="cs-CZ" sz="2800" dirty="0" smtClean="0"/>
              <a:t>15 : 5 = 5</a:t>
            </a:r>
          </a:p>
          <a:p>
            <a:r>
              <a:rPr lang="cs-CZ" sz="2800" dirty="0" smtClean="0"/>
              <a:t>49 : 7 = 7</a:t>
            </a:r>
          </a:p>
          <a:p>
            <a:r>
              <a:rPr lang="cs-CZ" sz="2800" dirty="0" smtClean="0"/>
              <a:t>72 : 9 = 8</a:t>
            </a:r>
          </a:p>
          <a:p>
            <a:r>
              <a:rPr lang="cs-CZ" sz="2800" dirty="0" smtClean="0"/>
              <a:t>90 : 9 = 10</a:t>
            </a:r>
          </a:p>
          <a:p>
            <a:r>
              <a:rPr lang="cs-CZ" sz="2800" dirty="0" smtClean="0"/>
              <a:t>28 : 7 = 5</a:t>
            </a:r>
          </a:p>
          <a:p>
            <a:r>
              <a:rPr lang="cs-CZ" sz="2800" dirty="0" smtClean="0"/>
              <a:t>12 : 3 = 3</a:t>
            </a:r>
          </a:p>
          <a:p>
            <a:r>
              <a:rPr lang="cs-CZ" sz="2800" dirty="0" smtClean="0"/>
              <a:t>18 : 2 = 9</a:t>
            </a:r>
          </a:p>
          <a:p>
            <a:r>
              <a:rPr lang="cs-CZ" sz="2800" dirty="0" smtClean="0"/>
              <a:t>35 : 5 = 6</a:t>
            </a:r>
            <a:endParaRPr lang="cs-CZ" sz="2800" dirty="0"/>
          </a:p>
        </p:txBody>
      </p:sp>
      <p:cxnSp>
        <p:nvCxnSpPr>
          <p:cNvPr id="7" name="Přímá spojnice 6"/>
          <p:cNvCxnSpPr/>
          <p:nvPr/>
        </p:nvCxnSpPr>
        <p:spPr>
          <a:xfrm flipV="1">
            <a:off x="2699792" y="1766869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V="1">
            <a:off x="2699792" y="2597963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V="1">
            <a:off x="2699792" y="3529105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2681001" y="5229200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6516216" y="2168651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6516216" y="5585672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6461689" y="4749463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6486128" y="4365104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6486128" y="2642828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3177564" y="166491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20" name="TextovéPole 19"/>
          <p:cNvSpPr txBox="1"/>
          <p:nvPr/>
        </p:nvSpPr>
        <p:spPr>
          <a:xfrm>
            <a:off x="3131840" y="2567563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FF0000"/>
                </a:solidFill>
              </a:rPr>
              <a:t>49</a:t>
            </a:r>
          </a:p>
        </p:txBody>
      </p:sp>
      <p:sp>
        <p:nvSpPr>
          <p:cNvPr id="21" name="TextovéPole 20"/>
          <p:cNvSpPr txBox="1"/>
          <p:nvPr/>
        </p:nvSpPr>
        <p:spPr>
          <a:xfrm>
            <a:off x="3177564" y="337480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FF0000"/>
                </a:solidFill>
              </a:rPr>
              <a:t>32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3177564" y="512898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FF0000"/>
                </a:solidFill>
              </a:rPr>
              <a:t>42</a:t>
            </a:r>
          </a:p>
        </p:txBody>
      </p:sp>
      <p:sp>
        <p:nvSpPr>
          <p:cNvPr id="23" name="TextovéPole 22"/>
          <p:cNvSpPr txBox="1"/>
          <p:nvPr/>
        </p:nvSpPr>
        <p:spPr>
          <a:xfrm>
            <a:off x="6954091" y="2066515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4" name="TextovéPole 23"/>
          <p:cNvSpPr txBox="1"/>
          <p:nvPr/>
        </p:nvSpPr>
        <p:spPr>
          <a:xfrm>
            <a:off x="7014623" y="2589735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5" name="TextovéPole 24"/>
          <p:cNvSpPr txBox="1"/>
          <p:nvPr/>
        </p:nvSpPr>
        <p:spPr>
          <a:xfrm>
            <a:off x="7036505" y="4252505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6" name="TextovéPole 25"/>
          <p:cNvSpPr txBox="1"/>
          <p:nvPr/>
        </p:nvSpPr>
        <p:spPr>
          <a:xfrm>
            <a:off x="7059813" y="4741645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7" name="TextovéPole 26"/>
          <p:cNvSpPr txBox="1"/>
          <p:nvPr/>
        </p:nvSpPr>
        <p:spPr>
          <a:xfrm>
            <a:off x="7059813" y="550408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FF0000"/>
                </a:solidFill>
              </a:rPr>
              <a:t>7</a:t>
            </a:r>
          </a:p>
        </p:txBody>
      </p:sp>
      <p:pic>
        <p:nvPicPr>
          <p:cNvPr id="28" name="Picture 5" descr="C:\Documents and Settings\Uživatel\Local Settings\Temporary Internet Files\Content.IE5\P9FPNBQP\MC9004417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77922" y="4330827"/>
            <a:ext cx="2509689" cy="250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84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 obrázků: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324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375</Words>
  <Application>Microsoft Office PowerPoint</Application>
  <PresentationFormat>Předvádění na obrazovce (4:3)</PresentationFormat>
  <Paragraphs>128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    VY_32_INOVACE_BRTS_M3_12  Vzdělávací oblast: Matematika a její aplikace Vzdělávací obor: Matematika a její aplikace  Tematický okruh: Číslo a početní operace  Téma: Násobení a dělení v oboru násobilky 3. ročník   </vt:lpstr>
      <vt:lpstr>Vypočítej příklad a do druhého sloupečku napiš příklad na sčítání, odčítání, násobení nebo dělení, který má stejný výsledek  </vt:lpstr>
      <vt:lpstr>Násobky 5 podtrhni modře, násobky 6 zeleně</vt:lpstr>
      <vt:lpstr>Počítej složené příklady</vt:lpstr>
      <vt:lpstr>Vypočítej příklady v tabulce</vt:lpstr>
      <vt:lpstr>Zahraj si na paní učitelku a oprav chyby  v příkladech</vt:lpstr>
      <vt:lpstr>Našel jsi a opravil chyby správně?</vt:lpstr>
      <vt:lpstr>Zdroj obrázků: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VY_32_INOVACE_BRTS_C3_12  Vzdělávací oblast: Matematika a její aplikace Vzdělávací obor: Matematika a její aplikace  Tématický okruh: Číslo a početní operace  Téma: Násobení a dělení v oboru násobilky 3. ročník   </dc:title>
  <dc:creator>OEM</dc:creator>
  <cp:lastModifiedBy>OEM</cp:lastModifiedBy>
  <cp:revision>13</cp:revision>
  <dcterms:created xsi:type="dcterms:W3CDTF">2012-05-29T15:25:33Z</dcterms:created>
  <dcterms:modified xsi:type="dcterms:W3CDTF">2012-06-20T06:42:20Z</dcterms:modified>
</cp:coreProperties>
</file>