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4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C04D3278-EF07-4EC5-8663-9FA32D4DF7BF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cs-CZ"/>
          </a:p>
        </p:txBody>
      </p:sp>
      <p:sp>
        <p:nvSpPr>
          <p:cNvPr id="10" name="Obdélník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bdélník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Obdélník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římá spojnice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Přímá spojnice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Přímá spojnice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Přímá spojnice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Přímá spojnice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Přímá spojnice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Obdélník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á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á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á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á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á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04D3278-EF07-4EC5-8663-9FA32D4DF7BF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C04D3278-EF07-4EC5-8663-9FA32D4DF7BF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cs-CZ"/>
          </a:p>
        </p:txBody>
      </p:sp>
      <p:sp>
        <p:nvSpPr>
          <p:cNvPr id="9" name="Obdélník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bdélník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římá spojnice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Přímá spojnice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Přímá spojnice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Přímá spojnice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Přímá spojnice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Obdélník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á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á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á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á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á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Přímá spojnice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text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14" name="Zástupný symbol pro text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4D3278-EF07-4EC5-8663-9FA32D4DF7BF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nice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8" name="Přímá spojnice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Přímá spojnice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Přímá spojnice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římá spojnice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á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Zástupný symbol pro obsah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1" name="Zástupný symbol pro datum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04D3278-EF07-4EC5-8663-9FA32D4DF7BF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22" name="Zástupný symbol pro číslo snímk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  <p:sp>
        <p:nvSpPr>
          <p:cNvPr id="23" name="Zástupný symbol pro zápatí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římá spojnice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á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cs-CZ" smtClean="0"/>
              <a:t>Kliknutím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10" name="Přímá spojnice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římá spojnice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Přímá spojnice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Přímá spojnice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Zástupný symbol pro datum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4D3278-EF07-4EC5-8663-9FA32D4DF7BF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  <p:sp>
        <p:nvSpPr>
          <p:cNvPr id="21" name="Zástupný symbol pro zápatí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římá spojnice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04D3278-EF07-4EC5-8663-9FA32D4DF7BF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Přímá spojnice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Obdélník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římá spojnice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á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1" descr="OPVK_hor_zakladni_logolink_RGB_c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3337" y="188640"/>
            <a:ext cx="7200800" cy="1486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337" y="4437112"/>
            <a:ext cx="7846640" cy="1130474"/>
          </a:xfrm>
        </p:spPr>
        <p:txBody>
          <a:bodyPr>
            <a:normAutofit fontScale="90000"/>
          </a:bodyPr>
          <a:lstStyle/>
          <a:p>
            <a:pPr algn="ctr"/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_32_INOVACE_</a:t>
            </a:r>
            <a:r>
              <a:rPr lang="cs-CZ" sz="1800" dirty="0" smtClean="0"/>
              <a:t>BRTS_M3</a:t>
            </a:r>
            <a:r>
              <a:rPr lang="en-US" sz="1800" dirty="0" smtClean="0"/>
              <a:t>_0</a:t>
            </a:r>
            <a:r>
              <a:rPr lang="cs-CZ" sz="1800" dirty="0"/>
              <a:t>7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2200" b="1" dirty="0" smtClean="0">
                <a:solidFill>
                  <a:srgbClr val="FF0066"/>
                </a:solidFill>
              </a:rPr>
              <a:t>Vzdělávací oblast: Matematika a její aplikace</a:t>
            </a:r>
            <a:br>
              <a:rPr lang="cs-CZ" sz="2200" b="1" dirty="0" smtClean="0">
                <a:solidFill>
                  <a:srgbClr val="FF0066"/>
                </a:solidFill>
              </a:rPr>
            </a:br>
            <a:r>
              <a:rPr lang="cs-CZ" sz="2200" b="1" dirty="0" smtClean="0">
                <a:solidFill>
                  <a:srgbClr val="FF0066"/>
                </a:solidFill>
              </a:rPr>
              <a:t>Vzdělávací obor: Matematika a její aplikace</a:t>
            </a:r>
            <a:br>
              <a:rPr lang="cs-CZ" sz="2200" b="1" dirty="0" smtClean="0">
                <a:solidFill>
                  <a:srgbClr val="FF0066"/>
                </a:solidFill>
              </a:rPr>
            </a:br>
            <a:r>
              <a:rPr lang="cs-CZ" sz="2200" b="1" dirty="0" smtClean="0">
                <a:solidFill>
                  <a:srgbClr val="FF0066"/>
                </a:solidFill>
              </a:rPr>
              <a:t> </a:t>
            </a:r>
            <a:r>
              <a:rPr lang="cs-CZ" sz="2200" b="1" dirty="0" smtClean="0">
                <a:solidFill>
                  <a:srgbClr val="FF0066"/>
                </a:solidFill>
              </a:rPr>
              <a:t>Tematický </a:t>
            </a:r>
            <a:r>
              <a:rPr lang="cs-CZ" sz="2200" b="1" dirty="0" smtClean="0">
                <a:solidFill>
                  <a:srgbClr val="FF0066"/>
                </a:solidFill>
              </a:rPr>
              <a:t>okruh: Číslo a početní operace</a:t>
            </a:r>
            <a:r>
              <a:rPr lang="cs-CZ" sz="2700" b="1" dirty="0" smtClean="0">
                <a:solidFill>
                  <a:srgbClr val="FF0066"/>
                </a:solidFill>
              </a:rPr>
              <a:t/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/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1800" dirty="0" smtClean="0">
                <a:solidFill>
                  <a:srgbClr val="FF0066"/>
                </a:solidFill>
              </a:rPr>
              <a:t>Téma: </a:t>
            </a:r>
            <a:r>
              <a:rPr lang="cs-CZ" sz="2000" b="1" dirty="0" smtClean="0"/>
              <a:t>Pamětné sčítání v oboru 0 – 1000</a:t>
            </a:r>
            <a:br>
              <a:rPr lang="cs-CZ" sz="2000" b="1" dirty="0" smtClean="0"/>
            </a:br>
            <a:r>
              <a:rPr lang="cs-CZ" sz="2000" dirty="0" smtClean="0"/>
              <a:t>bez přechodu přes 10</a:t>
            </a:r>
            <a:r>
              <a:rPr lang="cs-CZ" sz="2000" b="1" dirty="0" smtClean="0"/>
              <a:t/>
            </a:r>
            <a:br>
              <a:rPr lang="cs-CZ" sz="2000" b="1" dirty="0" smtClean="0"/>
            </a:b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cs-CZ" sz="2000" dirty="0"/>
              <a:t>3</a:t>
            </a:r>
            <a:r>
              <a:rPr lang="en-US" sz="2000" dirty="0" smtClean="0"/>
              <a:t>. </a:t>
            </a:r>
            <a:r>
              <a:rPr lang="en-US" sz="2000" dirty="0" err="1" smtClean="0"/>
              <a:t>ročník</a:t>
            </a:r>
            <a:r>
              <a:rPr lang="en-US" sz="2000" dirty="0" smtClean="0"/>
              <a:t> 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16657" y="6237312"/>
            <a:ext cx="6400800" cy="762000"/>
          </a:xfrm>
        </p:spPr>
        <p:txBody>
          <a:bodyPr>
            <a:normAutofit/>
          </a:bodyPr>
          <a:lstStyle/>
          <a:p>
            <a:pPr algn="ctr"/>
            <a:r>
              <a:rPr lang="en-US" sz="1600" dirty="0" err="1" smtClean="0">
                <a:solidFill>
                  <a:schemeClr val="tx1"/>
                </a:solidFill>
              </a:rPr>
              <a:t>Autor</a:t>
            </a:r>
            <a:r>
              <a:rPr lang="en-US" sz="1600" dirty="0" smtClean="0">
                <a:solidFill>
                  <a:schemeClr val="tx1"/>
                </a:solidFill>
              </a:rPr>
              <a:t>: Mgr. </a:t>
            </a:r>
            <a:r>
              <a:rPr lang="cs-CZ" sz="1600" dirty="0" smtClean="0">
                <a:solidFill>
                  <a:schemeClr val="tx1"/>
                </a:solidFill>
              </a:rPr>
              <a:t>Václava Bartošková, květen– 2012 </a:t>
            </a:r>
            <a:endParaRPr lang="en-US" sz="1600" dirty="0" smtClean="0">
              <a:solidFill>
                <a:schemeClr val="tx1"/>
              </a:solidFill>
            </a:endParaRPr>
          </a:p>
        </p:txBody>
      </p:sp>
      <p:pic>
        <p:nvPicPr>
          <p:cNvPr id="6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994" y="4797152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988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Pozoruj při sčítání: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467544" y="1556792"/>
            <a:ext cx="763284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solidFill>
                  <a:srgbClr val="C00000"/>
                </a:solidFill>
              </a:rPr>
              <a:t>100 + 200</a:t>
            </a:r>
            <a:r>
              <a:rPr lang="cs-CZ" sz="2800" dirty="0" smtClean="0"/>
              <a:t>                    1 + 2 = 3</a:t>
            </a:r>
          </a:p>
          <a:p>
            <a:r>
              <a:rPr lang="cs-CZ" sz="2800" dirty="0"/>
              <a:t> </a:t>
            </a:r>
            <a:r>
              <a:rPr lang="cs-CZ" sz="2800" dirty="0" smtClean="0"/>
              <a:t>                                 10 + 20 = 30</a:t>
            </a:r>
          </a:p>
          <a:p>
            <a:r>
              <a:rPr lang="cs-CZ" sz="2800" dirty="0"/>
              <a:t> </a:t>
            </a:r>
            <a:r>
              <a:rPr lang="cs-CZ" sz="2800" dirty="0" smtClean="0"/>
              <a:t>                               </a:t>
            </a:r>
            <a:r>
              <a:rPr lang="cs-CZ" sz="2800" dirty="0">
                <a:solidFill>
                  <a:srgbClr val="C00000"/>
                </a:solidFill>
              </a:rPr>
              <a:t>100 + 200 = 300</a:t>
            </a:r>
          </a:p>
          <a:p>
            <a:endParaRPr lang="cs-CZ" sz="2800" dirty="0"/>
          </a:p>
          <a:p>
            <a:r>
              <a:rPr lang="cs-CZ" sz="2800" dirty="0">
                <a:solidFill>
                  <a:srgbClr val="00B050"/>
                </a:solidFill>
              </a:rPr>
              <a:t>300 + 500</a:t>
            </a:r>
            <a:r>
              <a:rPr lang="cs-CZ" sz="2800" dirty="0" smtClean="0"/>
              <a:t>	                  3 + 5 = 8</a:t>
            </a:r>
          </a:p>
          <a:p>
            <a:r>
              <a:rPr lang="cs-CZ" sz="2800" dirty="0"/>
              <a:t> </a:t>
            </a:r>
            <a:r>
              <a:rPr lang="cs-CZ" sz="2800" dirty="0" smtClean="0"/>
              <a:t>                                 30 + 50 = 80</a:t>
            </a:r>
          </a:p>
          <a:p>
            <a:r>
              <a:rPr lang="cs-CZ" sz="2800" dirty="0"/>
              <a:t> </a:t>
            </a:r>
            <a:r>
              <a:rPr lang="cs-CZ" sz="2800" dirty="0" smtClean="0"/>
              <a:t>                               </a:t>
            </a:r>
            <a:r>
              <a:rPr lang="cs-CZ" sz="2800" dirty="0">
                <a:solidFill>
                  <a:srgbClr val="00B050"/>
                </a:solidFill>
              </a:rPr>
              <a:t>300 + 500 = 800</a:t>
            </a:r>
          </a:p>
          <a:p>
            <a:endParaRPr lang="cs-CZ" sz="2800" dirty="0"/>
          </a:p>
          <a:p>
            <a:r>
              <a:rPr lang="cs-CZ" sz="2800" dirty="0">
                <a:solidFill>
                  <a:srgbClr val="00B0F0"/>
                </a:solidFill>
              </a:rPr>
              <a:t>500 + 500</a:t>
            </a:r>
            <a:r>
              <a:rPr lang="cs-CZ" sz="2800" dirty="0" smtClean="0"/>
              <a:t>	                  5 + 5 = 10</a:t>
            </a:r>
          </a:p>
          <a:p>
            <a:r>
              <a:rPr lang="cs-CZ" sz="2800" dirty="0"/>
              <a:t> </a:t>
            </a:r>
            <a:r>
              <a:rPr lang="cs-CZ" sz="2800" dirty="0" smtClean="0"/>
              <a:t>		                50 + 50 = 100</a:t>
            </a:r>
          </a:p>
          <a:p>
            <a:r>
              <a:rPr lang="cs-CZ" sz="2800" dirty="0"/>
              <a:t>	</a:t>
            </a:r>
            <a:r>
              <a:rPr lang="cs-CZ" sz="2800" dirty="0" smtClean="0"/>
              <a:t>	              </a:t>
            </a:r>
            <a:r>
              <a:rPr lang="cs-CZ" sz="2800" dirty="0">
                <a:solidFill>
                  <a:srgbClr val="00B0F0"/>
                </a:solidFill>
              </a:rPr>
              <a:t>500 + 500 = </a:t>
            </a:r>
            <a:r>
              <a:rPr lang="cs-CZ" sz="2800" dirty="0" smtClean="0">
                <a:solidFill>
                  <a:srgbClr val="00B0F0"/>
                </a:solidFill>
              </a:rPr>
              <a:t>1 000</a:t>
            </a:r>
            <a:endParaRPr lang="cs-CZ" sz="28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559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r>
              <a:rPr lang="cs-CZ" dirty="0" smtClean="0"/>
              <a:t>Sčítej a výsledky ověř zkouškou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539552" y="1916832"/>
            <a:ext cx="352839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300 + 300 =</a:t>
            </a:r>
          </a:p>
          <a:p>
            <a:r>
              <a:rPr lang="cs-CZ" sz="3200" dirty="0" smtClean="0"/>
              <a:t>400 + 100 =</a:t>
            </a:r>
          </a:p>
          <a:p>
            <a:r>
              <a:rPr lang="cs-CZ" sz="3200" dirty="0" smtClean="0"/>
              <a:t>500 + 200 =</a:t>
            </a:r>
          </a:p>
          <a:p>
            <a:r>
              <a:rPr lang="cs-CZ" sz="3200" dirty="0" smtClean="0"/>
              <a:t>800 + 100 =</a:t>
            </a:r>
          </a:p>
          <a:p>
            <a:r>
              <a:rPr lang="cs-CZ" sz="3200" dirty="0" smtClean="0"/>
              <a:t>700 + 300 =</a:t>
            </a:r>
          </a:p>
          <a:p>
            <a:r>
              <a:rPr lang="cs-CZ" sz="3200" dirty="0" smtClean="0"/>
              <a:t>100 + 600 =</a:t>
            </a:r>
          </a:p>
          <a:p>
            <a:r>
              <a:rPr lang="cs-CZ" sz="3200" dirty="0" smtClean="0"/>
              <a:t>300 + 500 =</a:t>
            </a:r>
            <a:endParaRPr lang="cs-CZ" sz="3200" dirty="0"/>
          </a:p>
        </p:txBody>
      </p:sp>
      <p:sp>
        <p:nvSpPr>
          <p:cNvPr id="5" name="TextovéPole 4"/>
          <p:cNvSpPr txBox="1"/>
          <p:nvPr/>
        </p:nvSpPr>
        <p:spPr>
          <a:xfrm>
            <a:off x="4341587" y="1935591"/>
            <a:ext cx="352839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700 + 100 =</a:t>
            </a:r>
          </a:p>
          <a:p>
            <a:r>
              <a:rPr lang="cs-CZ" sz="3200" dirty="0" smtClean="0"/>
              <a:t>400 + 400 =</a:t>
            </a:r>
          </a:p>
          <a:p>
            <a:r>
              <a:rPr lang="cs-CZ" sz="3200" dirty="0"/>
              <a:t>1</a:t>
            </a:r>
            <a:r>
              <a:rPr lang="cs-CZ" sz="3200" dirty="0" smtClean="0"/>
              <a:t>00 + 500 =</a:t>
            </a:r>
          </a:p>
          <a:p>
            <a:r>
              <a:rPr lang="cs-CZ" sz="3200" dirty="0"/>
              <a:t>9</a:t>
            </a:r>
            <a:r>
              <a:rPr lang="cs-CZ" sz="3200" dirty="0" smtClean="0"/>
              <a:t>00 + 100 =</a:t>
            </a:r>
          </a:p>
          <a:p>
            <a:r>
              <a:rPr lang="cs-CZ" sz="3200" dirty="0" smtClean="0"/>
              <a:t>200 + 700 =</a:t>
            </a:r>
          </a:p>
          <a:p>
            <a:r>
              <a:rPr lang="cs-CZ" sz="3200" dirty="0" smtClean="0"/>
              <a:t>100 + 300 =</a:t>
            </a:r>
          </a:p>
          <a:p>
            <a:r>
              <a:rPr lang="cs-CZ" sz="3200" dirty="0"/>
              <a:t>4</a:t>
            </a:r>
            <a:r>
              <a:rPr lang="cs-CZ" sz="3200" dirty="0" smtClean="0"/>
              <a:t>00 + 600 =</a:t>
            </a:r>
            <a:endParaRPr lang="cs-CZ" sz="3200" dirty="0"/>
          </a:p>
        </p:txBody>
      </p:sp>
    </p:spTree>
    <p:extLst>
      <p:ext uri="{BB962C8B-B14F-4D97-AF65-F5344CB8AC3E}">
        <p14:creationId xmlns:p14="http://schemas.microsoft.com/office/powerpoint/2010/main" val="3473549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-2588"/>
            <a:ext cx="7467600" cy="1143000"/>
          </a:xfrm>
        </p:spPr>
        <p:txBody>
          <a:bodyPr/>
          <a:lstStyle/>
          <a:p>
            <a:r>
              <a:rPr lang="cs-CZ" dirty="0" smtClean="0"/>
              <a:t>Vypočítej odčítáním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395536" y="1988840"/>
            <a:ext cx="367240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300 </a:t>
            </a:r>
            <a:r>
              <a:rPr lang="cs-CZ" sz="2800" dirty="0" smtClean="0"/>
              <a:t>+ ____ = 1 000</a:t>
            </a:r>
          </a:p>
          <a:p>
            <a:r>
              <a:rPr lang="cs-CZ" sz="2800" dirty="0" smtClean="0"/>
              <a:t>500 + ____ = 1 000</a:t>
            </a:r>
          </a:p>
          <a:p>
            <a:r>
              <a:rPr lang="cs-CZ" sz="2800" dirty="0" smtClean="0"/>
              <a:t>700 + ____ = 1 000</a:t>
            </a:r>
          </a:p>
          <a:p>
            <a:r>
              <a:rPr lang="cs-CZ" sz="2800" dirty="0" smtClean="0"/>
              <a:t>600 + ____ = 1 000</a:t>
            </a:r>
          </a:p>
          <a:p>
            <a:r>
              <a:rPr lang="cs-CZ" sz="2800" dirty="0" smtClean="0"/>
              <a:t>100 + ____ = 1 000</a:t>
            </a:r>
          </a:p>
          <a:p>
            <a:r>
              <a:rPr lang="cs-CZ" sz="2800" dirty="0" smtClean="0"/>
              <a:t>200 + ____ = 1 000</a:t>
            </a:r>
          </a:p>
          <a:p>
            <a:r>
              <a:rPr lang="cs-CZ" sz="2800" dirty="0" smtClean="0"/>
              <a:t>400 + ____ = 1 000</a:t>
            </a:r>
          </a:p>
          <a:p>
            <a:r>
              <a:rPr lang="cs-CZ" sz="2800" dirty="0" smtClean="0"/>
              <a:t>900 + ____ = 1 000</a:t>
            </a:r>
          </a:p>
          <a:p>
            <a:r>
              <a:rPr lang="cs-CZ" sz="2800" dirty="0" smtClean="0"/>
              <a:t>800 + ____ = 1 000</a:t>
            </a:r>
          </a:p>
          <a:p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5148064" y="1982624"/>
            <a:ext cx="367240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800 + ____ = 900 </a:t>
            </a:r>
          </a:p>
          <a:p>
            <a:r>
              <a:rPr lang="cs-CZ" sz="2800" dirty="0" smtClean="0"/>
              <a:t>300 + ____ = 700</a:t>
            </a:r>
          </a:p>
          <a:p>
            <a:r>
              <a:rPr lang="cs-CZ" sz="2800" dirty="0" smtClean="0"/>
              <a:t>600 + ____ = 800</a:t>
            </a:r>
          </a:p>
          <a:p>
            <a:r>
              <a:rPr lang="cs-CZ" sz="2800" dirty="0"/>
              <a:t>9</a:t>
            </a:r>
            <a:r>
              <a:rPr lang="cs-CZ" sz="2800" dirty="0" smtClean="0"/>
              <a:t>00 + ____ = 1 000</a:t>
            </a:r>
          </a:p>
          <a:p>
            <a:r>
              <a:rPr lang="cs-CZ" sz="2800" dirty="0"/>
              <a:t>2</a:t>
            </a:r>
            <a:r>
              <a:rPr lang="cs-CZ" sz="2800" dirty="0" smtClean="0"/>
              <a:t>00 + ____ = 600</a:t>
            </a:r>
          </a:p>
          <a:p>
            <a:r>
              <a:rPr lang="cs-CZ" sz="2800" dirty="0"/>
              <a:t>3</a:t>
            </a:r>
            <a:r>
              <a:rPr lang="cs-CZ" sz="2800" dirty="0" smtClean="0"/>
              <a:t>00 + ____ = 500</a:t>
            </a:r>
          </a:p>
          <a:p>
            <a:r>
              <a:rPr lang="cs-CZ" sz="2800" dirty="0"/>
              <a:t>1</a:t>
            </a:r>
            <a:r>
              <a:rPr lang="cs-CZ" sz="2800" dirty="0" smtClean="0"/>
              <a:t>00 + ____ = 700</a:t>
            </a:r>
          </a:p>
          <a:p>
            <a:r>
              <a:rPr lang="cs-CZ" sz="2800" dirty="0"/>
              <a:t>7</a:t>
            </a:r>
            <a:r>
              <a:rPr lang="cs-CZ" sz="2800" dirty="0" smtClean="0"/>
              <a:t>00 + ____ = 900</a:t>
            </a:r>
          </a:p>
          <a:p>
            <a:r>
              <a:rPr lang="cs-CZ" sz="2800" dirty="0"/>
              <a:t>6</a:t>
            </a:r>
            <a:r>
              <a:rPr lang="cs-CZ" sz="2800" dirty="0" smtClean="0"/>
              <a:t>00 + ____ = 1 000</a:t>
            </a:r>
          </a:p>
          <a:p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4898415" y="892702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Př.: 1 000 – 300 = </a:t>
            </a:r>
            <a:r>
              <a:rPr lang="cs-CZ" dirty="0" smtClean="0">
                <a:solidFill>
                  <a:srgbClr val="FF0000"/>
                </a:solidFill>
              </a:rPr>
              <a:t>700</a:t>
            </a:r>
          </a:p>
          <a:p>
            <a:r>
              <a:rPr lang="cs-CZ" dirty="0" smtClean="0"/>
              <a:t>          300 + </a:t>
            </a:r>
            <a:r>
              <a:rPr lang="cs-CZ" u="sng" dirty="0" smtClean="0">
                <a:solidFill>
                  <a:srgbClr val="FF0000"/>
                </a:solidFill>
              </a:rPr>
              <a:t>700</a:t>
            </a:r>
            <a:r>
              <a:rPr lang="cs-CZ" dirty="0" smtClean="0"/>
              <a:t> = 1000</a:t>
            </a:r>
            <a:endParaRPr lang="cs-CZ" dirty="0"/>
          </a:p>
        </p:txBody>
      </p:sp>
      <p:cxnSp>
        <p:nvCxnSpPr>
          <p:cNvPr id="7" name="Přímá spojnice se šipkou 6"/>
          <p:cNvCxnSpPr/>
          <p:nvPr/>
        </p:nvCxnSpPr>
        <p:spPr>
          <a:xfrm>
            <a:off x="5148064" y="1340768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0291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Spoj příklad se správným výsledkem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395536" y="1628800"/>
            <a:ext cx="396044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700 + 50 =</a:t>
            </a:r>
          </a:p>
          <a:p>
            <a:r>
              <a:rPr lang="cs-CZ" sz="2800" dirty="0" smtClean="0"/>
              <a:t>400 + 30 =</a:t>
            </a:r>
          </a:p>
          <a:p>
            <a:r>
              <a:rPr lang="cs-CZ" sz="2800" dirty="0" smtClean="0"/>
              <a:t>900 + 20 =</a:t>
            </a:r>
          </a:p>
          <a:p>
            <a:r>
              <a:rPr lang="cs-CZ" sz="2800" dirty="0" smtClean="0"/>
              <a:t>800 + 43 =</a:t>
            </a:r>
          </a:p>
          <a:p>
            <a:r>
              <a:rPr lang="cs-CZ" sz="2800" dirty="0" smtClean="0"/>
              <a:t>600 + 58 =</a:t>
            </a:r>
          </a:p>
          <a:p>
            <a:r>
              <a:rPr lang="cs-CZ" sz="2800" dirty="0" smtClean="0"/>
              <a:t>300 + 19 =</a:t>
            </a:r>
          </a:p>
          <a:p>
            <a:r>
              <a:rPr lang="cs-CZ" sz="2800" dirty="0" smtClean="0"/>
              <a:t>100 + 97 =</a:t>
            </a:r>
          </a:p>
          <a:p>
            <a:r>
              <a:rPr lang="cs-CZ" sz="2800" dirty="0" smtClean="0"/>
              <a:t>900 + 99 =</a:t>
            </a:r>
          </a:p>
          <a:p>
            <a:r>
              <a:rPr lang="cs-CZ" sz="2800" dirty="0" smtClean="0"/>
              <a:t>100 + 74 =</a:t>
            </a:r>
          </a:p>
          <a:p>
            <a:r>
              <a:rPr lang="cs-CZ" sz="2800" dirty="0" smtClean="0"/>
              <a:t>200 + 69 = </a:t>
            </a:r>
          </a:p>
        </p:txBody>
      </p:sp>
      <p:sp>
        <p:nvSpPr>
          <p:cNvPr id="6" name="TextovéPole 5"/>
          <p:cNvSpPr txBox="1"/>
          <p:nvPr/>
        </p:nvSpPr>
        <p:spPr>
          <a:xfrm>
            <a:off x="4860032" y="1661012"/>
            <a:ext cx="396044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658</a:t>
            </a:r>
          </a:p>
          <a:p>
            <a:r>
              <a:rPr lang="cs-CZ" sz="2800" dirty="0" smtClean="0"/>
              <a:t>174</a:t>
            </a:r>
          </a:p>
          <a:p>
            <a:r>
              <a:rPr lang="cs-CZ" sz="2800" dirty="0" smtClean="0"/>
              <a:t>750</a:t>
            </a:r>
          </a:p>
          <a:p>
            <a:r>
              <a:rPr lang="cs-CZ" sz="2800" dirty="0" smtClean="0"/>
              <a:t>269</a:t>
            </a:r>
          </a:p>
          <a:p>
            <a:r>
              <a:rPr lang="cs-CZ" sz="2800" dirty="0" smtClean="0"/>
              <a:t>430</a:t>
            </a:r>
          </a:p>
          <a:p>
            <a:r>
              <a:rPr lang="cs-CZ" sz="2800" dirty="0" smtClean="0"/>
              <a:t>999</a:t>
            </a:r>
          </a:p>
          <a:p>
            <a:r>
              <a:rPr lang="cs-CZ" sz="2800" dirty="0" smtClean="0"/>
              <a:t>920</a:t>
            </a:r>
          </a:p>
          <a:p>
            <a:r>
              <a:rPr lang="cs-CZ" sz="2800" dirty="0" smtClean="0"/>
              <a:t>319</a:t>
            </a:r>
          </a:p>
          <a:p>
            <a:r>
              <a:rPr lang="cs-CZ" sz="2800" dirty="0" smtClean="0"/>
              <a:t>843</a:t>
            </a:r>
          </a:p>
          <a:p>
            <a:r>
              <a:rPr lang="cs-CZ" sz="2800" dirty="0" smtClean="0"/>
              <a:t>197</a:t>
            </a:r>
          </a:p>
        </p:txBody>
      </p:sp>
    </p:spTree>
    <p:extLst>
      <p:ext uri="{BB962C8B-B14F-4D97-AF65-F5344CB8AC3E}">
        <p14:creationId xmlns:p14="http://schemas.microsoft.com/office/powerpoint/2010/main" val="582650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Doplň do tabulky</a:t>
            </a:r>
            <a:endParaRPr lang="cs-CZ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0129407"/>
              </p:ext>
            </p:extLst>
          </p:nvPr>
        </p:nvGraphicFramePr>
        <p:xfrm>
          <a:off x="827584" y="2132856"/>
          <a:ext cx="7344816" cy="3474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4136"/>
                <a:gridCol w="1224136"/>
                <a:gridCol w="1224136"/>
                <a:gridCol w="1224136"/>
                <a:gridCol w="1224136"/>
                <a:gridCol w="1224136"/>
              </a:tblGrid>
              <a:tr h="458680">
                <a:tc>
                  <a:txBody>
                    <a:bodyPr/>
                    <a:lstStyle/>
                    <a:p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3200" dirty="0" smtClean="0"/>
                        <a:t>+ 200</a:t>
                      </a:r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3200" dirty="0" smtClean="0"/>
                        <a:t>+ 300</a:t>
                      </a:r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3200" dirty="0" smtClean="0"/>
                        <a:t>+ 400</a:t>
                      </a:r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3200" dirty="0" smtClean="0"/>
                        <a:t>+</a:t>
                      </a:r>
                      <a:r>
                        <a:rPr lang="cs-CZ" sz="3200" baseline="0" dirty="0" smtClean="0"/>
                        <a:t> 500 </a:t>
                      </a:r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3200" dirty="0" smtClean="0"/>
                        <a:t>+ 600</a:t>
                      </a:r>
                      <a:endParaRPr lang="cs-CZ" sz="3200" dirty="0"/>
                    </a:p>
                  </a:txBody>
                  <a:tcPr/>
                </a:tc>
              </a:tr>
              <a:tr h="458680">
                <a:tc>
                  <a:txBody>
                    <a:bodyPr/>
                    <a:lstStyle/>
                    <a:p>
                      <a:r>
                        <a:rPr lang="cs-CZ" sz="3200" dirty="0" smtClean="0"/>
                        <a:t>148</a:t>
                      </a:r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</a:tr>
              <a:tr h="458680">
                <a:tc>
                  <a:txBody>
                    <a:bodyPr/>
                    <a:lstStyle/>
                    <a:p>
                      <a:r>
                        <a:rPr lang="cs-CZ" sz="3200" dirty="0" smtClean="0"/>
                        <a:t>273</a:t>
                      </a:r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</a:tr>
              <a:tr h="458680">
                <a:tc>
                  <a:txBody>
                    <a:bodyPr/>
                    <a:lstStyle/>
                    <a:p>
                      <a:r>
                        <a:rPr lang="cs-CZ" sz="3200" dirty="0" smtClean="0"/>
                        <a:t>52</a:t>
                      </a:r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</a:tr>
              <a:tr h="458680">
                <a:tc>
                  <a:txBody>
                    <a:bodyPr/>
                    <a:lstStyle/>
                    <a:p>
                      <a:r>
                        <a:rPr lang="cs-CZ" sz="3200" dirty="0" smtClean="0"/>
                        <a:t>389</a:t>
                      </a:r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</a:tr>
              <a:tr h="458680">
                <a:tc>
                  <a:txBody>
                    <a:bodyPr/>
                    <a:lstStyle/>
                    <a:p>
                      <a:r>
                        <a:rPr lang="cs-CZ" sz="3200" dirty="0" smtClean="0"/>
                        <a:t>272</a:t>
                      </a:r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897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Vypočítej příklady a výsledek ověř zkouškou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251520" y="2417231"/>
            <a:ext cx="25202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700 + 3 =</a:t>
            </a:r>
          </a:p>
          <a:p>
            <a:r>
              <a:rPr lang="cs-CZ" sz="3600" dirty="0" smtClean="0"/>
              <a:t>200 + 8 =</a:t>
            </a:r>
          </a:p>
          <a:p>
            <a:r>
              <a:rPr lang="cs-CZ" sz="3600" dirty="0" smtClean="0"/>
              <a:t>500 + 2 =</a:t>
            </a:r>
          </a:p>
          <a:p>
            <a:r>
              <a:rPr lang="cs-CZ" sz="3600" dirty="0" smtClean="0"/>
              <a:t>400 + 4 =</a:t>
            </a:r>
          </a:p>
          <a:p>
            <a:r>
              <a:rPr lang="cs-CZ" sz="3600" dirty="0" smtClean="0"/>
              <a:t>600 + 9 =</a:t>
            </a:r>
            <a:endParaRPr lang="cs-CZ" sz="3600" dirty="0"/>
          </a:p>
        </p:txBody>
      </p:sp>
      <p:sp>
        <p:nvSpPr>
          <p:cNvPr id="5" name="TextovéPole 4"/>
          <p:cNvSpPr txBox="1"/>
          <p:nvPr/>
        </p:nvSpPr>
        <p:spPr>
          <a:xfrm>
            <a:off x="3275856" y="2417231"/>
            <a:ext cx="25202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720 + 8 =</a:t>
            </a:r>
          </a:p>
          <a:p>
            <a:r>
              <a:rPr lang="cs-CZ" sz="3600" dirty="0" smtClean="0"/>
              <a:t>850 + 9 =</a:t>
            </a:r>
          </a:p>
          <a:p>
            <a:r>
              <a:rPr lang="cs-CZ" sz="3600" dirty="0" smtClean="0"/>
              <a:t>340 + 5 =</a:t>
            </a:r>
          </a:p>
          <a:p>
            <a:r>
              <a:rPr lang="cs-CZ" sz="3600" dirty="0" smtClean="0"/>
              <a:t>680 + 2 =</a:t>
            </a:r>
          </a:p>
          <a:p>
            <a:r>
              <a:rPr lang="cs-CZ" sz="3600" dirty="0" smtClean="0"/>
              <a:t>930 + 3 =</a:t>
            </a:r>
            <a:endParaRPr lang="cs-CZ" sz="3600" dirty="0"/>
          </a:p>
        </p:txBody>
      </p:sp>
      <p:sp>
        <p:nvSpPr>
          <p:cNvPr id="6" name="TextovéPole 5"/>
          <p:cNvSpPr txBox="1"/>
          <p:nvPr/>
        </p:nvSpPr>
        <p:spPr>
          <a:xfrm>
            <a:off x="6228184" y="2417231"/>
            <a:ext cx="25202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478 + 2 =</a:t>
            </a:r>
          </a:p>
          <a:p>
            <a:r>
              <a:rPr lang="cs-CZ" sz="3600" dirty="0" smtClean="0"/>
              <a:t>153 + 5 =</a:t>
            </a:r>
          </a:p>
          <a:p>
            <a:r>
              <a:rPr lang="cs-CZ" sz="3600" dirty="0" smtClean="0"/>
              <a:t>834 + 6 =</a:t>
            </a:r>
          </a:p>
          <a:p>
            <a:r>
              <a:rPr lang="cs-CZ" sz="3600" dirty="0" smtClean="0"/>
              <a:t>242 + 7 =</a:t>
            </a:r>
          </a:p>
          <a:p>
            <a:r>
              <a:rPr lang="cs-CZ" sz="3600" dirty="0" smtClean="0"/>
              <a:t>663 + 4 =</a:t>
            </a:r>
            <a:endParaRPr lang="cs-CZ" sz="3600" dirty="0"/>
          </a:p>
        </p:txBody>
      </p:sp>
      <p:sp>
        <p:nvSpPr>
          <p:cNvPr id="7" name="TextovéPole 6"/>
          <p:cNvSpPr txBox="1"/>
          <p:nvPr/>
        </p:nvSpPr>
        <p:spPr>
          <a:xfrm>
            <a:off x="395536" y="1793345"/>
            <a:ext cx="1872208" cy="4001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cs-CZ" sz="2000" dirty="0" smtClean="0"/>
              <a:t>800 + 5 = 805</a:t>
            </a:r>
            <a:endParaRPr lang="cs-CZ" sz="2000" dirty="0"/>
          </a:p>
        </p:txBody>
      </p:sp>
      <p:sp>
        <p:nvSpPr>
          <p:cNvPr id="8" name="TextovéPole 7"/>
          <p:cNvSpPr txBox="1"/>
          <p:nvPr/>
        </p:nvSpPr>
        <p:spPr>
          <a:xfrm>
            <a:off x="3419872" y="1728562"/>
            <a:ext cx="1872208" cy="4001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cs-CZ" sz="2000" dirty="0" smtClean="0"/>
              <a:t>870 + 9 = 879</a:t>
            </a:r>
            <a:endParaRPr lang="cs-CZ" sz="20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6411626" y="1725271"/>
            <a:ext cx="1872208" cy="4001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cs-CZ" sz="2000" dirty="0" smtClean="0"/>
              <a:t>881 + 3 = 884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1531301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Zdroj:</a:t>
            </a:r>
            <a:br>
              <a:rPr lang="cs-CZ" dirty="0" smtClean="0"/>
            </a:br>
            <a:r>
              <a:rPr lang="cs-CZ" dirty="0" smtClean="0"/>
              <a:t>vlastní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31511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rkýř">
  <a:themeElements>
    <a:clrScheme name="Arkýř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Arkýř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rkýř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140</TotalTime>
  <Words>371</Words>
  <Application>Microsoft Office PowerPoint</Application>
  <PresentationFormat>Předvádění na obrazovce (4:3)</PresentationFormat>
  <Paragraphs>102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Arkýř</vt:lpstr>
      <vt:lpstr>    VY_32_INOVACE_BRTS_M3_07  Vzdělávací oblast: Matematika a její aplikace Vzdělávací obor: Matematika a její aplikace  Tematický okruh: Číslo a početní operace  Téma: Pamětné sčítání v oboru 0 – 1000 bez přechodu přes 10  3. ročník   </vt:lpstr>
      <vt:lpstr>Pozoruj při sčítání:</vt:lpstr>
      <vt:lpstr>Sčítej a výsledky ověř zkouškou</vt:lpstr>
      <vt:lpstr>Vypočítej odčítáním</vt:lpstr>
      <vt:lpstr>Spoj příklad se správným výsledkem</vt:lpstr>
      <vt:lpstr>Doplň do tabulky</vt:lpstr>
      <vt:lpstr>Vypočítej příklady a výsledek ověř zkouškou</vt:lpstr>
      <vt:lpstr>Zdroj: vlastní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VY_32_INOVACE_BRTS_C3_05  Vzdělávací oblast: Matematika a její aplikace Vzdělávací obor: Matematika a její aplikace  Tématický okruh: Číslo a početní operace  Téma:  3. ročník</dc:title>
  <dc:creator>OEM</dc:creator>
  <cp:lastModifiedBy>OEM</cp:lastModifiedBy>
  <cp:revision>19</cp:revision>
  <dcterms:created xsi:type="dcterms:W3CDTF">2012-05-27T19:40:49Z</dcterms:created>
  <dcterms:modified xsi:type="dcterms:W3CDTF">2012-06-20T06:29:46Z</dcterms:modified>
</cp:coreProperties>
</file>