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59" r:id="rId7"/>
    <p:sldId id="260" r:id="rId8"/>
    <p:sldId id="261" r:id="rId9"/>
    <p:sldId id="264" r:id="rId10"/>
    <p:sldId id="265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229C-6F44-4FF7-9C93-94E0FC5D9649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8C561-7ED7-41FB-882A-5C64358DDD6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96032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229C-6F44-4FF7-9C93-94E0FC5D9649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8C561-7ED7-41FB-882A-5C64358DDD6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35994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229C-6F44-4FF7-9C93-94E0FC5D9649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8C561-7ED7-41FB-882A-5C64358DDD6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80924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229C-6F44-4FF7-9C93-94E0FC5D9649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8C561-7ED7-41FB-882A-5C64358DDD6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8707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229C-6F44-4FF7-9C93-94E0FC5D9649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8C561-7ED7-41FB-882A-5C64358DDD6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63702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229C-6F44-4FF7-9C93-94E0FC5D9649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8C561-7ED7-41FB-882A-5C64358DDD6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55333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229C-6F44-4FF7-9C93-94E0FC5D9649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8C561-7ED7-41FB-882A-5C64358DDD6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92163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229C-6F44-4FF7-9C93-94E0FC5D9649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8C561-7ED7-41FB-882A-5C64358DDD6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73505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229C-6F44-4FF7-9C93-94E0FC5D9649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8C561-7ED7-41FB-882A-5C64358DDD6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37967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229C-6F44-4FF7-9C93-94E0FC5D9649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8C561-7ED7-41FB-882A-5C64358DDD6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27533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229C-6F44-4FF7-9C93-94E0FC5D9649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8C561-7ED7-41FB-882A-5C64358DDD6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5657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9A229C-6F44-4FF7-9C93-94E0FC5D9649}" type="datetimeFigureOut">
              <a:rPr lang="cs-CZ" smtClean="0"/>
              <a:t>25.6.2012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98C561-7ED7-41FB-882A-5C64358DDD6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9239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</a:t>
            </a:r>
            <a:r>
              <a:rPr lang="en-US" sz="1800" dirty="0" err="1" smtClean="0"/>
              <a:t>32_INOVACE</a:t>
            </a:r>
            <a:r>
              <a:rPr lang="en-US" sz="1800" dirty="0" smtClean="0"/>
              <a:t>_</a:t>
            </a:r>
            <a:r>
              <a:rPr lang="cs-CZ" sz="1800" dirty="0" smtClean="0"/>
              <a:t>VES</a:t>
            </a:r>
            <a:r>
              <a:rPr lang="en-US" sz="1800" dirty="0" smtClean="0"/>
              <a:t>_</a:t>
            </a:r>
            <a:r>
              <a:rPr lang="cs-CZ" sz="1800" dirty="0" err="1" smtClean="0"/>
              <a:t>R</a:t>
            </a:r>
            <a:r>
              <a:rPr lang="cs-CZ" sz="1800" dirty="0" err="1"/>
              <a:t>6</a:t>
            </a:r>
            <a:r>
              <a:rPr lang="en-US" sz="1800" dirty="0" smtClean="0"/>
              <a:t>_0</a:t>
            </a:r>
            <a:r>
              <a:rPr lang="cs-CZ" sz="1800" dirty="0"/>
              <a:t>5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Vzdělávací oblast: Jazyk a jazyková komunikace</a:t>
            </a:r>
            <a:br>
              <a:rPr lang="cs-CZ" sz="1800" dirty="0" smtClean="0"/>
            </a:br>
            <a:r>
              <a:rPr lang="cs-CZ" sz="1800" dirty="0" smtClean="0"/>
              <a:t>Vzdělávací obor: Ruský jazyk  </a:t>
            </a:r>
            <a:br>
              <a:rPr lang="cs-CZ" sz="1800" dirty="0" smtClean="0"/>
            </a:br>
            <a:r>
              <a:rPr lang="cs-CZ" sz="1800" dirty="0" smtClean="0"/>
              <a:t> Tematický okruh: Používání základní slovní zásoby k porozumění a k mluvení o </a:t>
            </a:r>
            <a:r>
              <a:rPr lang="cs-CZ" sz="1800" dirty="0"/>
              <a:t>všedních tématech  </a:t>
            </a: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Téma: Oslovení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cs-CZ" sz="1800" dirty="0" smtClean="0"/>
              <a:t>6</a:t>
            </a:r>
            <a:r>
              <a:rPr lang="en-US" sz="1800" dirty="0" smtClean="0"/>
              <a:t>. </a:t>
            </a:r>
            <a:r>
              <a:rPr lang="en-US" sz="1800" dirty="0" err="1" smtClean="0"/>
              <a:t>ročník</a:t>
            </a:r>
            <a:r>
              <a:rPr lang="en-US" sz="1800" dirty="0" smtClean="0"/>
              <a:t> </a:t>
            </a:r>
            <a:r>
              <a:rPr lang="cs-CZ" sz="1800" dirty="0" smtClean="0"/>
              <a:t>– výuka 1. rokem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91200"/>
            <a:ext cx="6400800" cy="762000"/>
          </a:xfrm>
        </p:spPr>
        <p:txBody>
          <a:bodyPr/>
          <a:lstStyle/>
          <a:p>
            <a:r>
              <a:rPr lang="en-US" sz="1200" dirty="0" err="1" smtClean="0"/>
              <a:t>Autor</a:t>
            </a:r>
            <a:r>
              <a:rPr lang="en-US" sz="1200" dirty="0" smtClean="0"/>
              <a:t>: Mgr. </a:t>
            </a:r>
            <a:r>
              <a:rPr lang="cs-CZ" sz="1200" dirty="0" smtClean="0"/>
              <a:t>Martina Veselková, říjen - 2011</a:t>
            </a:r>
            <a:r>
              <a:rPr lang="cs-CZ" sz="1200" dirty="0" smtClean="0">
                <a:solidFill>
                  <a:srgbClr val="FF0066"/>
                </a:solidFill>
              </a:rPr>
              <a:t> </a:t>
            </a:r>
            <a:endParaRPr lang="en-US" sz="1200" dirty="0" smtClean="0">
              <a:solidFill>
                <a:srgbClr val="FF0066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428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autor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75492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12482" y="194603"/>
            <a:ext cx="8229600" cy="1143000"/>
          </a:xfrm>
        </p:spPr>
        <p:txBody>
          <a:bodyPr/>
          <a:lstStyle/>
          <a:p>
            <a:r>
              <a:rPr lang="cs-CZ" dirty="0" smtClean="0"/>
              <a:t>1 </a:t>
            </a:r>
            <a:r>
              <a:rPr lang="ru-RU" dirty="0" smtClean="0"/>
              <a:t>Запомните</a:t>
            </a:r>
            <a:r>
              <a:rPr lang="ru-RU" dirty="0" smtClean="0"/>
              <a:t>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1216" y="1429922"/>
            <a:ext cx="2890664" cy="2404864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Ruský jazyk nemá 5. pád → při oslovení používá 1. pád </a:t>
            </a: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395536" y="1370636"/>
            <a:ext cx="3096344" cy="22843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TextovéPole 5"/>
          <p:cNvSpPr txBox="1"/>
          <p:nvPr/>
        </p:nvSpPr>
        <p:spPr>
          <a:xfrm>
            <a:off x="5004048" y="2324275"/>
            <a:ext cx="331236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Pro oficiální oslovení dospělých používáme </a:t>
            </a:r>
            <a:r>
              <a:rPr lang="cs-CZ" sz="3200" i="1" dirty="0" smtClean="0"/>
              <a:t>vlastní</a:t>
            </a:r>
            <a:r>
              <a:rPr lang="cs-CZ" sz="3200" dirty="0" smtClean="0"/>
              <a:t> </a:t>
            </a:r>
            <a:r>
              <a:rPr lang="cs-CZ" sz="3200" i="1" dirty="0" smtClean="0"/>
              <a:t>jméno</a:t>
            </a:r>
            <a:r>
              <a:rPr lang="cs-CZ" sz="3200" dirty="0" smtClean="0"/>
              <a:t> a </a:t>
            </a:r>
            <a:r>
              <a:rPr lang="cs-CZ" sz="3200" i="1" dirty="0" smtClean="0"/>
              <a:t>jméno po otci</a:t>
            </a:r>
            <a:endParaRPr lang="cs-CZ" sz="3200" i="1" dirty="0"/>
          </a:p>
        </p:txBody>
      </p:sp>
      <p:sp>
        <p:nvSpPr>
          <p:cNvPr id="7" name="Obdélník 6"/>
          <p:cNvSpPr/>
          <p:nvPr/>
        </p:nvSpPr>
        <p:spPr>
          <a:xfrm>
            <a:off x="4788024" y="2276872"/>
            <a:ext cx="3744416" cy="266187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TextovéPole 7"/>
          <p:cNvSpPr txBox="1"/>
          <p:nvPr/>
        </p:nvSpPr>
        <p:spPr>
          <a:xfrm>
            <a:off x="1007604" y="4010550"/>
            <a:ext cx="316835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Pro neoficiální oslovení v rodině, dětí, přátel používáme jen </a:t>
            </a:r>
            <a:r>
              <a:rPr lang="cs-CZ" sz="3200" i="1" dirty="0" smtClean="0"/>
              <a:t>vlastní jméno</a:t>
            </a:r>
            <a:endParaRPr lang="cs-CZ" sz="3200" i="1" dirty="0"/>
          </a:p>
        </p:txBody>
      </p:sp>
      <p:sp>
        <p:nvSpPr>
          <p:cNvPr id="9" name="Obdélník 8"/>
          <p:cNvSpPr/>
          <p:nvPr/>
        </p:nvSpPr>
        <p:spPr>
          <a:xfrm>
            <a:off x="827584" y="3933056"/>
            <a:ext cx="3528392" cy="259228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094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2 </a:t>
            </a:r>
            <a:r>
              <a:rPr lang="ru-RU" dirty="0" smtClean="0"/>
              <a:t>Дополните обращение к привету: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964704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Прив</a:t>
            </a:r>
            <a:r>
              <a:rPr lang="ru-RU" u="sng" dirty="0" smtClean="0"/>
              <a:t>е</a:t>
            </a:r>
            <a:r>
              <a:rPr lang="ru-RU" dirty="0" smtClean="0"/>
              <a:t>т, пок</a:t>
            </a:r>
            <a:r>
              <a:rPr lang="ru-RU" u="sng" dirty="0" smtClean="0"/>
              <a:t>а</a:t>
            </a:r>
            <a:endParaRPr lang="cs-CZ" u="sng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1036711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Здр</a:t>
            </a:r>
            <a:r>
              <a:rPr lang="ru-RU" u="sng" dirty="0" smtClean="0"/>
              <a:t>а</a:t>
            </a:r>
            <a:r>
              <a:rPr lang="ru-RU" dirty="0" smtClean="0"/>
              <a:t>вствуйте, до свид</a:t>
            </a:r>
            <a:r>
              <a:rPr lang="ru-RU" u="sng" dirty="0" smtClean="0"/>
              <a:t>а</a:t>
            </a:r>
            <a:r>
              <a:rPr lang="ru-RU" dirty="0" smtClean="0"/>
              <a:t>ния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1115616" y="5733256"/>
            <a:ext cx="70013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Саша, Вера Ивановна, папа, Борис Владимирович, бабушка, Наташа, </a:t>
            </a:r>
          </a:p>
          <a:p>
            <a:pPr algn="ctr"/>
            <a:r>
              <a:rPr lang="ru-RU" dirty="0" smtClean="0"/>
              <a:t>Виктор Петрович, Дима, Лариса Антоновна, Зоя </a:t>
            </a:r>
            <a:endParaRPr lang="cs-CZ" dirty="0"/>
          </a:p>
        </p:txBody>
      </p:sp>
      <p:sp>
        <p:nvSpPr>
          <p:cNvPr id="6" name="Obdélník 5"/>
          <p:cNvSpPr/>
          <p:nvPr/>
        </p:nvSpPr>
        <p:spPr>
          <a:xfrm>
            <a:off x="1403648" y="1628800"/>
            <a:ext cx="2232248" cy="50405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5280922" y="1655587"/>
            <a:ext cx="2836034" cy="86409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1115616" y="5660377"/>
            <a:ext cx="7001340" cy="79208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57197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 smtClean="0"/>
              <a:t>2 </a:t>
            </a:r>
            <a:r>
              <a:rPr lang="ru-RU" dirty="0" smtClean="0"/>
              <a:t>Дополните обращение к привету: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600201"/>
            <a:ext cx="4038600" cy="96470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mtClean="0"/>
              <a:t>Прив</a:t>
            </a:r>
            <a:r>
              <a:rPr lang="ru-RU" u="sng" smtClean="0"/>
              <a:t>е</a:t>
            </a:r>
            <a:r>
              <a:rPr lang="ru-RU" smtClean="0"/>
              <a:t>т, пок</a:t>
            </a:r>
            <a:r>
              <a:rPr lang="ru-RU" u="sng" smtClean="0"/>
              <a:t>а</a:t>
            </a:r>
            <a:endParaRPr lang="cs-CZ" u="sng" dirty="0"/>
          </a:p>
        </p:txBody>
      </p:sp>
      <p:sp>
        <p:nvSpPr>
          <p:cNvPr id="4" name="Zástupný symbol pro obsah 3"/>
          <p:cNvSpPr txBox="1">
            <a:spLocks/>
          </p:cNvSpPr>
          <p:nvPr/>
        </p:nvSpPr>
        <p:spPr>
          <a:xfrm>
            <a:off x="4648200" y="1600201"/>
            <a:ext cx="4038600" cy="103671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dirty="0" smtClean="0"/>
              <a:t>Здр</a:t>
            </a:r>
            <a:r>
              <a:rPr lang="ru-RU" u="sng" dirty="0" smtClean="0"/>
              <a:t>а</a:t>
            </a:r>
            <a:r>
              <a:rPr lang="ru-RU" dirty="0" smtClean="0"/>
              <a:t>вствуйте, до свид</a:t>
            </a:r>
            <a:r>
              <a:rPr lang="ru-RU" u="sng" dirty="0" smtClean="0"/>
              <a:t>а</a:t>
            </a:r>
            <a:r>
              <a:rPr lang="ru-RU" dirty="0" smtClean="0"/>
              <a:t>ния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1115616" y="5733256"/>
            <a:ext cx="70013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Саша, Вера Ивановна, папа, Борис Владимирович, бабушка, Наташа, </a:t>
            </a:r>
          </a:p>
          <a:p>
            <a:pPr algn="ctr"/>
            <a:r>
              <a:rPr lang="ru-RU" dirty="0" smtClean="0"/>
              <a:t>Виктор Петрович, Дима, Лариса Антоновна, Зоя </a:t>
            </a:r>
            <a:endParaRPr lang="cs-CZ" dirty="0"/>
          </a:p>
        </p:txBody>
      </p:sp>
      <p:sp>
        <p:nvSpPr>
          <p:cNvPr id="6" name="Obdélník 5"/>
          <p:cNvSpPr/>
          <p:nvPr/>
        </p:nvSpPr>
        <p:spPr>
          <a:xfrm>
            <a:off x="1259632" y="1628800"/>
            <a:ext cx="2520280" cy="50405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5104157" y="1655586"/>
            <a:ext cx="3176126" cy="98132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1115616" y="5660377"/>
            <a:ext cx="7001340" cy="79208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2004246" y="2350538"/>
            <a:ext cx="1031051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Саша</a:t>
            </a:r>
            <a:endParaRPr lang="cs-CZ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5342272" y="2891920"/>
            <a:ext cx="2632452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Вера Ивановна</a:t>
            </a:r>
            <a:endParaRPr lang="cs-CZ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818637" y="3474774"/>
            <a:ext cx="3747167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Борис Владимирович</a:t>
            </a:r>
            <a:endParaRPr lang="cs-CZ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1822112" y="3997994"/>
            <a:ext cx="1395318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Наташа</a:t>
            </a:r>
            <a:endParaRPr lang="cs-CZ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Obdélník 12"/>
          <p:cNvSpPr/>
          <p:nvPr/>
        </p:nvSpPr>
        <p:spPr>
          <a:xfrm>
            <a:off x="2044321" y="2883210"/>
            <a:ext cx="950901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папа</a:t>
            </a:r>
            <a:endParaRPr lang="cs-CZ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Obdélník 13"/>
          <p:cNvSpPr/>
          <p:nvPr/>
        </p:nvSpPr>
        <p:spPr>
          <a:xfrm>
            <a:off x="1729427" y="3425418"/>
            <a:ext cx="1580689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бабушка</a:t>
            </a:r>
            <a:endParaRPr lang="cs-CZ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Obdélník 14"/>
          <p:cNvSpPr/>
          <p:nvPr/>
        </p:nvSpPr>
        <p:spPr>
          <a:xfrm>
            <a:off x="2101226" y="5031959"/>
            <a:ext cx="837089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Зоя </a:t>
            </a:r>
            <a:endParaRPr lang="cs-CZ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Obdélník 15"/>
          <p:cNvSpPr/>
          <p:nvPr/>
        </p:nvSpPr>
        <p:spPr>
          <a:xfrm>
            <a:off x="1976193" y="4508739"/>
            <a:ext cx="1087157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Дима</a:t>
            </a:r>
            <a:endParaRPr lang="cs-CZ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Obdélník 16"/>
          <p:cNvSpPr/>
          <p:nvPr/>
        </p:nvSpPr>
        <p:spPr>
          <a:xfrm>
            <a:off x="5162636" y="3997994"/>
            <a:ext cx="2947602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Виктор Петрович</a:t>
            </a:r>
            <a:endParaRPr lang="cs-CZ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Obdélník 17"/>
          <p:cNvSpPr/>
          <p:nvPr/>
        </p:nvSpPr>
        <p:spPr>
          <a:xfrm>
            <a:off x="5104157" y="4521214"/>
            <a:ext cx="3176126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Лариса Антоновна</a:t>
            </a:r>
            <a:endParaRPr lang="cs-CZ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74063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/>
              <a:t>3</a:t>
            </a:r>
            <a:r>
              <a:rPr lang="cs-CZ" dirty="0" smtClean="0"/>
              <a:t> </a:t>
            </a:r>
            <a:r>
              <a:rPr lang="ru-RU" dirty="0" smtClean="0"/>
              <a:t>Что правильно?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600200"/>
            <a:ext cx="8229600" cy="5069160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z="3400" dirty="0" smtClean="0"/>
              <a:t>Привет Якубе/Якуб!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z="3400" dirty="0" smtClean="0"/>
              <a:t>Здравствуйте Вера Петровна/Веро Петровно!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z="3400" dirty="0" smtClean="0"/>
              <a:t>До свидания Иван Борисович/Иване Борисовичи!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z="3400" dirty="0" smtClean="0"/>
              <a:t>Пока дедушко/дедушка!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z="3400" dirty="0" smtClean="0"/>
              <a:t>Здравствуй Вова/Вово!</a:t>
            </a:r>
            <a:endParaRPr lang="cs-CZ" sz="3400" dirty="0"/>
          </a:p>
        </p:txBody>
      </p:sp>
    </p:spTree>
    <p:extLst>
      <p:ext uri="{BB962C8B-B14F-4D97-AF65-F5344CB8AC3E}">
        <p14:creationId xmlns:p14="http://schemas.microsoft.com/office/powerpoint/2010/main" val="17675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3</a:t>
            </a:r>
            <a:r>
              <a:rPr lang="cs-CZ" dirty="0" smtClean="0"/>
              <a:t> </a:t>
            </a:r>
            <a:r>
              <a:rPr lang="ru-RU" dirty="0" smtClean="0"/>
              <a:t>Что правильно?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400" dirty="0" smtClean="0"/>
              <a:t>Привет Якубе/Якуб!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400" dirty="0" smtClean="0"/>
              <a:t>Здравствуйте Вера Петровна/Веро Петровно!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400" dirty="0" smtClean="0"/>
              <a:t>До свидания Иван Борисович/Иване Борисовичи!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400" dirty="0" smtClean="0"/>
              <a:t>Пока дедушко/дедушка!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400" dirty="0" smtClean="0"/>
              <a:t>Здравствуй Вова/Вово!</a:t>
            </a:r>
            <a:endParaRPr lang="cs-CZ" sz="3400" dirty="0"/>
          </a:p>
        </p:txBody>
      </p:sp>
      <p:cxnSp>
        <p:nvCxnSpPr>
          <p:cNvPr id="5" name="Přímá spojnice 4"/>
          <p:cNvCxnSpPr/>
          <p:nvPr/>
        </p:nvCxnSpPr>
        <p:spPr>
          <a:xfrm>
            <a:off x="2339752" y="1963300"/>
            <a:ext cx="100811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Přímá spojnice 5"/>
          <p:cNvCxnSpPr/>
          <p:nvPr/>
        </p:nvCxnSpPr>
        <p:spPr>
          <a:xfrm>
            <a:off x="5888390" y="2708920"/>
            <a:ext cx="100811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Přímá spojnice 6"/>
          <p:cNvCxnSpPr/>
          <p:nvPr/>
        </p:nvCxnSpPr>
        <p:spPr>
          <a:xfrm>
            <a:off x="1043608" y="3356992"/>
            <a:ext cx="165618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>
            <a:off x="6084168" y="4077072"/>
            <a:ext cx="1111633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943980" y="4653136"/>
            <a:ext cx="208823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Přímá spojnice 12"/>
          <p:cNvCxnSpPr/>
          <p:nvPr/>
        </p:nvCxnSpPr>
        <p:spPr>
          <a:xfrm>
            <a:off x="3923928" y="6093296"/>
            <a:ext cx="100811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Přímá spojnice 13"/>
          <p:cNvCxnSpPr/>
          <p:nvPr/>
        </p:nvCxnSpPr>
        <p:spPr>
          <a:xfrm>
            <a:off x="1943708" y="5357014"/>
            <a:ext cx="151216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8949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/>
              <a:t>4</a:t>
            </a:r>
            <a:r>
              <a:rPr lang="cs-CZ" dirty="0" smtClean="0"/>
              <a:t> </a:t>
            </a:r>
            <a:r>
              <a:rPr lang="ru-RU" dirty="0" smtClean="0"/>
              <a:t>Перепишите предложения неофициально: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ru-RU" i="1" dirty="0" smtClean="0"/>
              <a:t>напр.: Здравствуйте Александр Иванович. – Привет Саша. </a:t>
            </a:r>
          </a:p>
          <a:p>
            <a:pPr marL="514350" indent="-514350">
              <a:buAutoNum type="arabicPeriod"/>
            </a:pPr>
            <a:r>
              <a:rPr lang="ru-RU" dirty="0" smtClean="0"/>
              <a:t>До свидания Александра Петровна.</a:t>
            </a:r>
          </a:p>
          <a:p>
            <a:pPr marL="514350" indent="-514350">
              <a:buAutoNum type="arabicPeriod"/>
            </a:pPr>
            <a:r>
              <a:rPr lang="ru-RU" dirty="0" smtClean="0"/>
              <a:t>Здравствуйте Иван Владимирович.</a:t>
            </a:r>
          </a:p>
          <a:p>
            <a:pPr marL="514350" indent="-514350">
              <a:buAutoNum type="arabicPeriod"/>
            </a:pPr>
            <a:r>
              <a:rPr lang="ru-RU" dirty="0"/>
              <a:t>До </a:t>
            </a:r>
            <a:r>
              <a:rPr lang="ru-RU" dirty="0" smtClean="0"/>
              <a:t>свидания  Екатерина Александровна.</a:t>
            </a:r>
          </a:p>
          <a:p>
            <a:pPr marL="514350" indent="-514350">
              <a:buAutoNum type="arabicPeriod"/>
            </a:pPr>
            <a:r>
              <a:rPr lang="ru-RU" dirty="0" smtClean="0"/>
              <a:t>Здравствуйте Татьяна Ивановна.</a:t>
            </a:r>
          </a:p>
          <a:p>
            <a:pPr marL="514350" indent="-514350">
              <a:buAutoNum type="arabicPeriod"/>
            </a:pPr>
            <a:r>
              <a:rPr lang="ru-RU" dirty="0"/>
              <a:t>До </a:t>
            </a:r>
            <a:r>
              <a:rPr lang="ru-RU" dirty="0" smtClean="0"/>
              <a:t>свидания Владимир Николаевич.</a:t>
            </a:r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7031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997152"/>
          </a:xfrm>
        </p:spPr>
        <p:txBody>
          <a:bodyPr>
            <a:normAutofit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Пока Саша.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Привет Ваня.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Пока Катя.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Привет Таня.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Пока Вова.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71717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/>
        </p:nvSpPr>
        <p:spPr>
          <a:xfrm>
            <a:off x="457200" y="30364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 smtClean="0"/>
              <a:t>Metodický komentář: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/>
        </p:nvSpPr>
        <p:spPr>
          <a:xfrm>
            <a:off x="457200" y="1441785"/>
            <a:ext cx="8229600" cy="511256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sz="2800" dirty="0" smtClean="0"/>
              <a:t>Téma: Oslovení</a:t>
            </a:r>
          </a:p>
          <a:p>
            <a:pPr marL="0" indent="0">
              <a:buNone/>
            </a:pPr>
            <a:r>
              <a:rPr lang="cs-CZ" sz="2800" dirty="0" smtClean="0"/>
              <a:t>Strana 2: Seznamujeme se s pravidly oslovení v ruském jazyce</a:t>
            </a:r>
          </a:p>
          <a:p>
            <a:pPr marL="0" indent="0">
              <a:buNone/>
            </a:pPr>
            <a:r>
              <a:rPr lang="cs-CZ" sz="2800" dirty="0" smtClean="0"/>
              <a:t>Strana 3: žáci doplňují způsob oslovení k pozdravům</a:t>
            </a:r>
          </a:p>
          <a:p>
            <a:pPr marL="0" indent="0">
              <a:buNone/>
            </a:pPr>
            <a:r>
              <a:rPr lang="cs-CZ" sz="2800" dirty="0" smtClean="0"/>
              <a:t>Strana 4: kontrolujeme</a:t>
            </a:r>
          </a:p>
          <a:p>
            <a:pPr marL="0" indent="0">
              <a:buNone/>
            </a:pPr>
            <a:r>
              <a:rPr lang="cs-CZ" sz="2800" dirty="0" smtClean="0"/>
              <a:t>Strana 5: čteme jednotlivé věty a rozhodujeme se pro správný způsob oslovení</a:t>
            </a:r>
          </a:p>
          <a:p>
            <a:pPr marL="0" indent="0">
              <a:buNone/>
            </a:pPr>
            <a:r>
              <a:rPr lang="cs-CZ" sz="2800" dirty="0" smtClean="0"/>
              <a:t>Strana 6: kontrolujeme</a:t>
            </a:r>
          </a:p>
          <a:p>
            <a:pPr marL="0" indent="0">
              <a:buNone/>
            </a:pPr>
            <a:r>
              <a:rPr lang="cs-CZ" sz="2800" dirty="0" smtClean="0"/>
              <a:t>Strana 7: žáci přetvářejí podobu vět z oficiálního oslovení na neoficiální</a:t>
            </a:r>
          </a:p>
          <a:p>
            <a:pPr marL="0" indent="0">
              <a:buNone/>
            </a:pPr>
            <a:r>
              <a:rPr lang="cs-CZ" sz="2800" dirty="0" smtClean="0"/>
              <a:t>Strana 8: kontrolujeme</a:t>
            </a:r>
          </a:p>
          <a:p>
            <a:pPr marL="0" indent="0">
              <a:buNone/>
            </a:pPr>
            <a:r>
              <a:rPr lang="cs-CZ" sz="2800" dirty="0" smtClean="0"/>
              <a:t>Hodnocení práce žáků, hodiny.</a:t>
            </a:r>
          </a:p>
          <a:p>
            <a:pPr marL="0" indent="0">
              <a:buNone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2582849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310</Words>
  <Application>Microsoft Office PowerPoint</Application>
  <PresentationFormat>Předvádění na obrazovce (4:3)</PresentationFormat>
  <Paragraphs>63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Motiv systému Office</vt:lpstr>
      <vt:lpstr>    VY_32_INOVACE_VES_R6_05  Vzdělávací oblast: Jazyk a jazyková komunikace Vzdělávací obor: Ruský jazyk    Tematický okruh: Používání základní slovní zásoby k porozumění a k mluvení o všedních tématech   Téma: Oslovení 6. ročník – výuka 1. rokem  </vt:lpstr>
      <vt:lpstr>1 Запомните:</vt:lpstr>
      <vt:lpstr>2 Дополните обращение к привету:</vt:lpstr>
      <vt:lpstr>Prezentace aplikace PowerPoint</vt:lpstr>
      <vt:lpstr>Prezentace aplikace PowerPoint</vt:lpstr>
      <vt:lpstr>3 Что правильно?</vt:lpstr>
      <vt:lpstr>4 Перепишите предложения неофициально:</vt:lpstr>
      <vt:lpstr>Решение:</vt:lpstr>
      <vt:lpstr>Prezentace aplikace PowerPoint</vt:lpstr>
      <vt:lpstr>Zdroje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Uzivatel</dc:creator>
  <cp:lastModifiedBy>Uzivatel</cp:lastModifiedBy>
  <cp:revision>25</cp:revision>
  <dcterms:created xsi:type="dcterms:W3CDTF">2011-07-14T12:46:54Z</dcterms:created>
  <dcterms:modified xsi:type="dcterms:W3CDTF">2012-06-25T14:22:39Z</dcterms:modified>
</cp:coreProperties>
</file>