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6" r:id="rId3"/>
    <p:sldId id="259" r:id="rId4"/>
    <p:sldId id="267" r:id="rId5"/>
    <p:sldId id="258" r:id="rId6"/>
    <p:sldId id="260" r:id="rId7"/>
    <p:sldId id="262" r:id="rId8"/>
    <p:sldId id="265" r:id="rId9"/>
    <p:sldId id="261" r:id="rId10"/>
    <p:sldId id="263" r:id="rId11"/>
    <p:sldId id="264" r:id="rId12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00CC00"/>
    <a:srgbClr val="99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1386" y="-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E9761-222D-4934-B3A7-22CB301F1018}" type="datetimeFigureOut">
              <a:rPr lang="cs-CZ" smtClean="0"/>
              <a:t>21.6.2012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B53D2-FF96-4742-823A-A2F19FE139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300849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E9761-222D-4934-B3A7-22CB301F1018}" type="datetimeFigureOut">
              <a:rPr lang="cs-CZ" smtClean="0"/>
              <a:t>21.6.2012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B53D2-FF96-4742-823A-A2F19FE139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273617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E9761-222D-4934-B3A7-22CB301F1018}" type="datetimeFigureOut">
              <a:rPr lang="cs-CZ" smtClean="0"/>
              <a:t>21.6.2012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B53D2-FF96-4742-823A-A2F19FE139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895257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E9761-222D-4934-B3A7-22CB301F1018}" type="datetimeFigureOut">
              <a:rPr lang="cs-CZ" smtClean="0"/>
              <a:t>21.6.2012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B53D2-FF96-4742-823A-A2F19FE139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629171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E9761-222D-4934-B3A7-22CB301F1018}" type="datetimeFigureOut">
              <a:rPr lang="cs-CZ" smtClean="0"/>
              <a:t>21.6.2012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B53D2-FF96-4742-823A-A2F19FE139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530978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E9761-222D-4934-B3A7-22CB301F1018}" type="datetimeFigureOut">
              <a:rPr lang="cs-CZ" smtClean="0"/>
              <a:t>21.6.2012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B53D2-FF96-4742-823A-A2F19FE139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996118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E9761-222D-4934-B3A7-22CB301F1018}" type="datetimeFigureOut">
              <a:rPr lang="cs-CZ" smtClean="0"/>
              <a:t>21.6.2012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B53D2-FF96-4742-823A-A2F19FE139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726992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E9761-222D-4934-B3A7-22CB301F1018}" type="datetimeFigureOut">
              <a:rPr lang="cs-CZ" smtClean="0"/>
              <a:t>21.6.2012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B53D2-FF96-4742-823A-A2F19FE139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379101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E9761-222D-4934-B3A7-22CB301F1018}" type="datetimeFigureOut">
              <a:rPr lang="cs-CZ" smtClean="0"/>
              <a:t>21.6.2012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B53D2-FF96-4742-823A-A2F19FE139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8464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E9761-222D-4934-B3A7-22CB301F1018}" type="datetimeFigureOut">
              <a:rPr lang="cs-CZ" smtClean="0"/>
              <a:t>21.6.2012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B53D2-FF96-4742-823A-A2F19FE139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88697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E9761-222D-4934-B3A7-22CB301F1018}" type="datetimeFigureOut">
              <a:rPr lang="cs-CZ" smtClean="0"/>
              <a:t>21.6.2012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B53D2-FF96-4742-823A-A2F19FE139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639475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EE9761-222D-4934-B3A7-22CB301F1018}" type="datetimeFigureOut">
              <a:rPr lang="cs-CZ" smtClean="0"/>
              <a:t>21.6.2012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4B53D2-FF96-4742-823A-A2F19FE139E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989072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420938"/>
            <a:ext cx="7772400" cy="914400"/>
          </a:xfrm>
        </p:spPr>
        <p:txBody>
          <a:bodyPr>
            <a:normAutofit fontScale="90000"/>
          </a:bodyPr>
          <a:lstStyle/>
          <a:p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 smtClean="0"/>
              <a:t>VY</a:t>
            </a:r>
            <a:r>
              <a:rPr lang="en-US" sz="1800" dirty="0" smtClean="0"/>
              <a:t>_</a:t>
            </a:r>
            <a:r>
              <a:rPr lang="en-US" sz="1800" dirty="0" err="1" smtClean="0"/>
              <a:t>32_INOVACE</a:t>
            </a:r>
            <a:r>
              <a:rPr lang="en-US" sz="1800" dirty="0" smtClean="0"/>
              <a:t>_</a:t>
            </a:r>
            <a:r>
              <a:rPr lang="cs-CZ" sz="1800" dirty="0" smtClean="0"/>
              <a:t>VES</a:t>
            </a:r>
            <a:r>
              <a:rPr lang="en-US" sz="1800" dirty="0" smtClean="0"/>
              <a:t>_</a:t>
            </a:r>
            <a:r>
              <a:rPr lang="cs-CZ" sz="1800" dirty="0" err="1" smtClean="0"/>
              <a:t>R6</a:t>
            </a:r>
            <a:r>
              <a:rPr lang="en-US" sz="1800" dirty="0" smtClean="0"/>
              <a:t>_0</a:t>
            </a:r>
            <a:r>
              <a:rPr lang="cs-CZ" sz="1800" dirty="0"/>
              <a:t>6</a:t>
            </a:r>
            <a:r>
              <a:rPr lang="en-US" sz="1800" dirty="0" smtClean="0"/>
              <a:t/>
            </a:r>
            <a:br>
              <a:rPr lang="en-US" sz="1800" dirty="0" smtClean="0"/>
            </a:br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 smtClean="0"/>
              <a:t>Vzdělávací oblast: Jazyk a jazyková komunikace</a:t>
            </a:r>
            <a:br>
              <a:rPr lang="cs-CZ" sz="1800" dirty="0" smtClean="0"/>
            </a:br>
            <a:r>
              <a:rPr lang="cs-CZ" sz="1800" dirty="0" smtClean="0"/>
              <a:t>Vzdělávací obor: Ruský jazyk  </a:t>
            </a:r>
            <a:br>
              <a:rPr lang="cs-CZ" sz="1800" dirty="0" smtClean="0"/>
            </a:br>
            <a:r>
              <a:rPr lang="cs-CZ" sz="1800" dirty="0" smtClean="0"/>
              <a:t> Tematický okruh</a:t>
            </a:r>
            <a:r>
              <a:rPr lang="cs-CZ" sz="1800" dirty="0"/>
              <a:t>: : Vyjadřujeme se o sobě, o své rodině, o volném čase a škole za pomoci známých frází</a:t>
            </a:r>
            <a:br>
              <a:rPr lang="cs-CZ" sz="1800" dirty="0"/>
            </a:br>
            <a:r>
              <a:rPr lang="cs-CZ" sz="31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Téma: Barvy</a:t>
            </a:r>
            <a:r>
              <a:rPr lang="en-US" sz="31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/>
            </a:r>
            <a:br>
              <a:rPr lang="en-US" sz="31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</a:br>
            <a:r>
              <a:rPr lang="cs-CZ" sz="1800" dirty="0" smtClean="0"/>
              <a:t>6</a:t>
            </a:r>
            <a:r>
              <a:rPr lang="en-US" sz="1800" dirty="0" smtClean="0"/>
              <a:t>. </a:t>
            </a:r>
            <a:r>
              <a:rPr lang="en-US" sz="1800" dirty="0" err="1" smtClean="0"/>
              <a:t>ročník</a:t>
            </a:r>
            <a:r>
              <a:rPr lang="en-US" sz="1800" dirty="0" smtClean="0"/>
              <a:t> </a:t>
            </a:r>
            <a:r>
              <a:rPr lang="cs-CZ" sz="1800" dirty="0" smtClean="0"/>
              <a:t>- výuka 1. rokem</a:t>
            </a:r>
            <a:r>
              <a:rPr lang="en-US" sz="1800" dirty="0" smtClean="0"/>
              <a:t/>
            </a:r>
            <a:br>
              <a:rPr lang="en-US" sz="1800" dirty="0" smtClean="0"/>
            </a:br>
            <a:r>
              <a:rPr lang="en-US" sz="3600" b="1" dirty="0" smtClean="0"/>
              <a:t/>
            </a:r>
            <a:br>
              <a:rPr lang="en-US" sz="3600" b="1" dirty="0" smtClean="0"/>
            </a:br>
            <a:endParaRPr lang="en-US" sz="3600" b="1" dirty="0" smtClean="0"/>
          </a:p>
        </p:txBody>
      </p:sp>
      <p:sp>
        <p:nvSpPr>
          <p:cNvPr id="8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5791200"/>
            <a:ext cx="6400800" cy="762000"/>
          </a:xfrm>
        </p:spPr>
        <p:txBody>
          <a:bodyPr/>
          <a:lstStyle/>
          <a:p>
            <a:r>
              <a:rPr lang="en-US" sz="1200" dirty="0" err="1" smtClean="0"/>
              <a:t>Autor</a:t>
            </a:r>
            <a:r>
              <a:rPr lang="en-US" sz="1200" dirty="0" smtClean="0"/>
              <a:t>: Mgr. </a:t>
            </a:r>
            <a:r>
              <a:rPr lang="cs-CZ" sz="1200" dirty="0" smtClean="0"/>
              <a:t>Martina Veselková, říjen - 2011</a:t>
            </a:r>
            <a:r>
              <a:rPr lang="cs-CZ" sz="1200" dirty="0" smtClean="0">
                <a:solidFill>
                  <a:srgbClr val="FF0066"/>
                </a:solidFill>
              </a:rPr>
              <a:t> </a:t>
            </a:r>
            <a:endParaRPr lang="en-US" sz="1200" dirty="0" smtClean="0">
              <a:solidFill>
                <a:srgbClr val="FF0066"/>
              </a:solidFill>
            </a:endParaRPr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685800"/>
            <a:ext cx="5759450" cy="925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Obrázek 5" descr="http://skoly.pb.cz/5ZS/picture.php?obrid=45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275" y="4292600"/>
            <a:ext cx="1304925" cy="1379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42999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/>
        </p:nvSpPr>
        <p:spPr>
          <a:xfrm>
            <a:off x="457200" y="303647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s-CZ" dirty="0" smtClean="0"/>
              <a:t>Metodický komentář: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/>
        </p:nvSpPr>
        <p:spPr>
          <a:xfrm>
            <a:off x="457200" y="1441785"/>
            <a:ext cx="8229600" cy="5112568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cs-CZ" sz="2800" dirty="0" smtClean="0"/>
              <a:t>Téma: </a:t>
            </a:r>
            <a:r>
              <a:rPr lang="cs-CZ" sz="2800" dirty="0" smtClean="0"/>
              <a:t>Barvy</a:t>
            </a:r>
            <a:endParaRPr lang="cs-CZ" sz="2800" dirty="0" smtClean="0"/>
          </a:p>
          <a:p>
            <a:pPr marL="0" indent="0">
              <a:buNone/>
            </a:pPr>
            <a:r>
              <a:rPr lang="cs-CZ" sz="2800" dirty="0" smtClean="0"/>
              <a:t>Strana </a:t>
            </a:r>
            <a:r>
              <a:rPr lang="cs-CZ" sz="2800" dirty="0" smtClean="0"/>
              <a:t>2,4: </a:t>
            </a:r>
            <a:r>
              <a:rPr lang="cs-CZ" sz="2800" dirty="0" smtClean="0"/>
              <a:t>seznamujeme se s názvy barev, spojujeme barvy a slova</a:t>
            </a:r>
            <a:endParaRPr lang="cs-CZ" sz="2800" dirty="0" smtClean="0"/>
          </a:p>
          <a:p>
            <a:pPr marL="0" indent="0">
              <a:buNone/>
            </a:pPr>
            <a:r>
              <a:rPr lang="cs-CZ" sz="2800" dirty="0" smtClean="0"/>
              <a:t>Strana </a:t>
            </a:r>
            <a:r>
              <a:rPr lang="cs-CZ" sz="2800" dirty="0" smtClean="0"/>
              <a:t>3,5: kontrolujeme</a:t>
            </a:r>
            <a:endParaRPr lang="cs-CZ" sz="2800" dirty="0" smtClean="0"/>
          </a:p>
          <a:p>
            <a:pPr marL="0" indent="0">
              <a:buNone/>
            </a:pPr>
            <a:r>
              <a:rPr lang="cs-CZ" sz="2800" dirty="0" smtClean="0"/>
              <a:t>Strana 6: </a:t>
            </a:r>
            <a:r>
              <a:rPr lang="cs-CZ" sz="2800" dirty="0" smtClean="0"/>
              <a:t>doplňujeme názvy barev, procvičujeme psaní a výslovnost</a:t>
            </a:r>
            <a:endParaRPr lang="cs-CZ" sz="2800" dirty="0" smtClean="0"/>
          </a:p>
          <a:p>
            <a:pPr marL="0" indent="0">
              <a:buNone/>
            </a:pPr>
            <a:r>
              <a:rPr lang="cs-CZ" sz="2800" dirty="0" smtClean="0"/>
              <a:t>Strana 7: </a:t>
            </a:r>
            <a:r>
              <a:rPr lang="cs-CZ" sz="2800" dirty="0" smtClean="0"/>
              <a:t>kontrolujeme</a:t>
            </a:r>
            <a:endParaRPr lang="cs-CZ" sz="2800" dirty="0" smtClean="0"/>
          </a:p>
          <a:p>
            <a:pPr marL="0" indent="0">
              <a:buNone/>
            </a:pPr>
            <a:r>
              <a:rPr lang="cs-CZ" sz="2800" dirty="0" smtClean="0"/>
              <a:t>Strana 8: </a:t>
            </a:r>
            <a:r>
              <a:rPr lang="cs-CZ" sz="2800" dirty="0" smtClean="0"/>
              <a:t>žáci vyhledávají názvy 8 barev, hledají tajenku a její překlad </a:t>
            </a:r>
            <a:r>
              <a:rPr lang="cs-CZ" sz="2800" smtClean="0"/>
              <a:t>ve slovníku</a:t>
            </a:r>
            <a:endParaRPr lang="cs-CZ" sz="2800" dirty="0" smtClean="0"/>
          </a:p>
          <a:p>
            <a:pPr marL="0" indent="0">
              <a:buNone/>
            </a:pPr>
            <a:r>
              <a:rPr lang="cs-CZ" sz="2800" dirty="0" smtClean="0"/>
              <a:t>Strana 9: kontrolujeme</a:t>
            </a:r>
            <a:endParaRPr lang="cs-CZ" sz="2800" dirty="0" smtClean="0"/>
          </a:p>
          <a:p>
            <a:pPr marL="0" indent="0">
              <a:buNone/>
            </a:pPr>
            <a:r>
              <a:rPr lang="cs-CZ" sz="2800" dirty="0" smtClean="0"/>
              <a:t>Hodnocení práce žáků, hodiny.</a:t>
            </a:r>
          </a:p>
          <a:p>
            <a:pPr marL="0" indent="0">
              <a:buNone/>
            </a:pPr>
            <a:endParaRPr lang="cs-CZ" sz="2800" dirty="0"/>
          </a:p>
        </p:txBody>
      </p:sp>
    </p:spTree>
    <p:extLst>
      <p:ext uri="{BB962C8B-B14F-4D97-AF65-F5344CB8AC3E}">
        <p14:creationId xmlns:p14="http://schemas.microsoft.com/office/powerpoint/2010/main" val="869452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Zdroje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dirty="0" smtClean="0"/>
              <a:t>autor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549105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délník 1"/>
          <p:cNvSpPr/>
          <p:nvPr/>
        </p:nvSpPr>
        <p:spPr>
          <a:xfrm>
            <a:off x="356602" y="733128"/>
            <a:ext cx="4070082" cy="624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50000"/>
              </a:lnSpc>
            </a:pPr>
            <a:r>
              <a:rPr lang="ru-RU" sz="3200" dirty="0" smtClean="0"/>
              <a:t>1. зелёный</a:t>
            </a:r>
            <a:endParaRPr lang="ru-RU" sz="3200" dirty="0"/>
          </a:p>
          <a:p>
            <a:pPr>
              <a:lnSpc>
                <a:spcPct val="250000"/>
              </a:lnSpc>
            </a:pPr>
            <a:r>
              <a:rPr lang="ru-RU" sz="3200" dirty="0" smtClean="0"/>
              <a:t>2. б</a:t>
            </a:r>
            <a:r>
              <a:rPr lang="ru-RU" sz="3200" u="sng" dirty="0" smtClean="0"/>
              <a:t>е</a:t>
            </a:r>
            <a:r>
              <a:rPr lang="ru-RU" sz="3200" dirty="0" smtClean="0"/>
              <a:t>лый</a:t>
            </a:r>
            <a:endParaRPr lang="ru-RU" sz="3200" dirty="0"/>
          </a:p>
          <a:p>
            <a:pPr>
              <a:lnSpc>
                <a:spcPct val="250000"/>
              </a:lnSpc>
            </a:pPr>
            <a:r>
              <a:rPr lang="ru-RU" sz="3200" dirty="0" smtClean="0"/>
              <a:t>3. с</a:t>
            </a:r>
            <a:r>
              <a:rPr lang="ru-RU" sz="3200" u="sng" dirty="0" smtClean="0"/>
              <a:t>и</a:t>
            </a:r>
            <a:r>
              <a:rPr lang="ru-RU" sz="3200" dirty="0" smtClean="0"/>
              <a:t>ний</a:t>
            </a:r>
            <a:endParaRPr lang="ru-RU" sz="3200" dirty="0"/>
          </a:p>
          <a:p>
            <a:pPr>
              <a:lnSpc>
                <a:spcPct val="250000"/>
              </a:lnSpc>
            </a:pPr>
            <a:r>
              <a:rPr lang="ru-RU" sz="3200" dirty="0" smtClean="0"/>
              <a:t>4. голуб</a:t>
            </a:r>
            <a:r>
              <a:rPr lang="ru-RU" sz="3200" u="sng" dirty="0" smtClean="0"/>
              <a:t>о</a:t>
            </a:r>
            <a:r>
              <a:rPr lang="ru-RU" sz="3200" dirty="0" smtClean="0"/>
              <a:t>й</a:t>
            </a:r>
          </a:p>
          <a:p>
            <a:pPr>
              <a:lnSpc>
                <a:spcPct val="250000"/>
              </a:lnSpc>
            </a:pPr>
            <a:r>
              <a:rPr lang="ru-RU" sz="3200" dirty="0" smtClean="0"/>
              <a:t>5. сед</a:t>
            </a:r>
            <a:r>
              <a:rPr lang="ru-RU" sz="3200" u="sng" dirty="0" smtClean="0"/>
              <a:t>о</a:t>
            </a:r>
            <a:r>
              <a:rPr lang="ru-RU" sz="3200" dirty="0" smtClean="0"/>
              <a:t>й</a:t>
            </a:r>
            <a:endParaRPr lang="ru-RU" sz="3200" dirty="0"/>
          </a:p>
        </p:txBody>
      </p:sp>
      <p:sp>
        <p:nvSpPr>
          <p:cNvPr id="3" name="Mrak 2"/>
          <p:cNvSpPr/>
          <p:nvPr/>
        </p:nvSpPr>
        <p:spPr>
          <a:xfrm>
            <a:off x="6166716" y="3138259"/>
            <a:ext cx="1417610" cy="975954"/>
          </a:xfrm>
          <a:prstGeom prst="cloud">
            <a:avLst/>
          </a:prstGeom>
          <a:solidFill>
            <a:schemeClr val="bg1">
              <a:lumMod val="6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3200"/>
          </a:p>
        </p:txBody>
      </p:sp>
      <p:sp>
        <p:nvSpPr>
          <p:cNvPr id="4" name="Mrak 3"/>
          <p:cNvSpPr/>
          <p:nvPr/>
        </p:nvSpPr>
        <p:spPr>
          <a:xfrm>
            <a:off x="5524001" y="1089082"/>
            <a:ext cx="1417610" cy="975954"/>
          </a:xfrm>
          <a:prstGeom prst="cloud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3200"/>
          </a:p>
        </p:txBody>
      </p:sp>
      <p:sp>
        <p:nvSpPr>
          <p:cNvPr id="5" name="Mrak 4"/>
          <p:cNvSpPr/>
          <p:nvPr/>
        </p:nvSpPr>
        <p:spPr>
          <a:xfrm>
            <a:off x="6580470" y="1949139"/>
            <a:ext cx="1417610" cy="975954"/>
          </a:xfrm>
          <a:prstGeom prst="cloud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3200"/>
          </a:p>
        </p:txBody>
      </p:sp>
      <p:sp>
        <p:nvSpPr>
          <p:cNvPr id="6" name="Mrak 5"/>
          <p:cNvSpPr/>
          <p:nvPr/>
        </p:nvSpPr>
        <p:spPr>
          <a:xfrm>
            <a:off x="5746678" y="5711146"/>
            <a:ext cx="1417610" cy="975954"/>
          </a:xfrm>
          <a:prstGeom prst="cloud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3200"/>
          </a:p>
        </p:txBody>
      </p:sp>
      <p:sp>
        <p:nvSpPr>
          <p:cNvPr id="7" name="Mrak 6"/>
          <p:cNvSpPr/>
          <p:nvPr/>
        </p:nvSpPr>
        <p:spPr>
          <a:xfrm>
            <a:off x="6747894" y="4433124"/>
            <a:ext cx="1417610" cy="975954"/>
          </a:xfrm>
          <a:prstGeom prst="cloud">
            <a:avLst/>
          </a:prstGeom>
          <a:solidFill>
            <a:srgbClr val="00CC00"/>
          </a:solidFill>
          <a:ln>
            <a:solidFill>
              <a:srgbClr val="00CC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3200"/>
          </a:p>
        </p:txBody>
      </p:sp>
      <p:sp>
        <p:nvSpPr>
          <p:cNvPr id="13" name="TextovéPole 12"/>
          <p:cNvSpPr txBox="1"/>
          <p:nvPr/>
        </p:nvSpPr>
        <p:spPr>
          <a:xfrm>
            <a:off x="241824" y="239157"/>
            <a:ext cx="86506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4000" dirty="0" smtClean="0"/>
              <a:t>1 </a:t>
            </a:r>
            <a:r>
              <a:rPr lang="ru-RU" sz="4000" dirty="0" smtClean="0"/>
              <a:t>Соедините</a:t>
            </a:r>
            <a:r>
              <a:rPr lang="cs-CZ" sz="4000" dirty="0" smtClean="0"/>
              <a:t> </a:t>
            </a:r>
            <a:r>
              <a:rPr lang="ru-RU" sz="4000" dirty="0" smtClean="0"/>
              <a:t>цвет</a:t>
            </a:r>
            <a:r>
              <a:rPr lang="cs-CZ" sz="4000" dirty="0" smtClean="0"/>
              <a:t> c </a:t>
            </a:r>
            <a:r>
              <a:rPr lang="ru-RU" sz="4000" dirty="0" smtClean="0"/>
              <a:t>ег</a:t>
            </a:r>
            <a:r>
              <a:rPr lang="cs-CZ" sz="4000" dirty="0" smtClean="0"/>
              <a:t>o </a:t>
            </a:r>
            <a:r>
              <a:rPr lang="ru-RU" sz="4000" dirty="0" smtClean="0"/>
              <a:t>названи</a:t>
            </a:r>
            <a:r>
              <a:rPr lang="cs-CZ" sz="4000" dirty="0" smtClean="0"/>
              <a:t>e</a:t>
            </a:r>
            <a:r>
              <a:rPr lang="ru-RU" sz="4000" dirty="0" smtClean="0"/>
              <a:t>м:</a:t>
            </a:r>
            <a:endParaRPr lang="cs-CZ" sz="4000" dirty="0"/>
          </a:p>
        </p:txBody>
      </p:sp>
    </p:spTree>
    <p:extLst>
      <p:ext uri="{BB962C8B-B14F-4D97-AF65-F5344CB8AC3E}">
        <p14:creationId xmlns:p14="http://schemas.microsoft.com/office/powerpoint/2010/main" val="2738588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délník 1"/>
          <p:cNvSpPr/>
          <p:nvPr/>
        </p:nvSpPr>
        <p:spPr>
          <a:xfrm>
            <a:off x="356602" y="733128"/>
            <a:ext cx="4070082" cy="624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50000"/>
              </a:lnSpc>
            </a:pPr>
            <a:r>
              <a:rPr lang="ru-RU" sz="3200" dirty="0" smtClean="0"/>
              <a:t>1. зелёный</a:t>
            </a:r>
            <a:endParaRPr lang="ru-RU" sz="3200" dirty="0"/>
          </a:p>
          <a:p>
            <a:pPr>
              <a:lnSpc>
                <a:spcPct val="250000"/>
              </a:lnSpc>
            </a:pPr>
            <a:r>
              <a:rPr lang="ru-RU" sz="3200" dirty="0" smtClean="0"/>
              <a:t>2. б</a:t>
            </a:r>
            <a:r>
              <a:rPr lang="ru-RU" sz="3200" u="sng" dirty="0" smtClean="0"/>
              <a:t>е</a:t>
            </a:r>
            <a:r>
              <a:rPr lang="ru-RU" sz="3200" dirty="0" smtClean="0"/>
              <a:t>лый</a:t>
            </a:r>
            <a:endParaRPr lang="ru-RU" sz="3200" dirty="0"/>
          </a:p>
          <a:p>
            <a:pPr>
              <a:lnSpc>
                <a:spcPct val="250000"/>
              </a:lnSpc>
            </a:pPr>
            <a:r>
              <a:rPr lang="ru-RU" sz="3200" dirty="0" smtClean="0"/>
              <a:t>3. с</a:t>
            </a:r>
            <a:r>
              <a:rPr lang="ru-RU" sz="3200" u="sng" dirty="0" smtClean="0"/>
              <a:t>и</a:t>
            </a:r>
            <a:r>
              <a:rPr lang="ru-RU" sz="3200" dirty="0" smtClean="0"/>
              <a:t>ний</a:t>
            </a:r>
            <a:endParaRPr lang="ru-RU" sz="3200" dirty="0"/>
          </a:p>
          <a:p>
            <a:pPr>
              <a:lnSpc>
                <a:spcPct val="250000"/>
              </a:lnSpc>
            </a:pPr>
            <a:r>
              <a:rPr lang="ru-RU" sz="3200" dirty="0" smtClean="0"/>
              <a:t>4. голуб</a:t>
            </a:r>
            <a:r>
              <a:rPr lang="ru-RU" sz="3200" u="sng" dirty="0" smtClean="0"/>
              <a:t>о</a:t>
            </a:r>
            <a:r>
              <a:rPr lang="ru-RU" sz="3200" dirty="0" smtClean="0"/>
              <a:t>й</a:t>
            </a:r>
          </a:p>
          <a:p>
            <a:pPr>
              <a:lnSpc>
                <a:spcPct val="250000"/>
              </a:lnSpc>
            </a:pPr>
            <a:r>
              <a:rPr lang="ru-RU" sz="3200" dirty="0" smtClean="0"/>
              <a:t>5. сед</a:t>
            </a:r>
            <a:r>
              <a:rPr lang="ru-RU" sz="3200" u="sng" dirty="0" smtClean="0"/>
              <a:t>о</a:t>
            </a:r>
            <a:r>
              <a:rPr lang="ru-RU" sz="3200" dirty="0" smtClean="0"/>
              <a:t>й</a:t>
            </a:r>
            <a:endParaRPr lang="ru-RU" sz="3200" dirty="0"/>
          </a:p>
        </p:txBody>
      </p:sp>
      <p:sp>
        <p:nvSpPr>
          <p:cNvPr id="3" name="Mrak 2"/>
          <p:cNvSpPr/>
          <p:nvPr/>
        </p:nvSpPr>
        <p:spPr>
          <a:xfrm>
            <a:off x="6166716" y="3138259"/>
            <a:ext cx="1417610" cy="975954"/>
          </a:xfrm>
          <a:prstGeom prst="cloud">
            <a:avLst/>
          </a:prstGeom>
          <a:solidFill>
            <a:schemeClr val="bg1">
              <a:lumMod val="6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3200"/>
          </a:p>
        </p:txBody>
      </p:sp>
      <p:sp>
        <p:nvSpPr>
          <p:cNvPr id="4" name="Mrak 3"/>
          <p:cNvSpPr/>
          <p:nvPr/>
        </p:nvSpPr>
        <p:spPr>
          <a:xfrm>
            <a:off x="5524001" y="1089082"/>
            <a:ext cx="1417610" cy="975954"/>
          </a:xfrm>
          <a:prstGeom prst="cloud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3200"/>
          </a:p>
        </p:txBody>
      </p:sp>
      <p:sp>
        <p:nvSpPr>
          <p:cNvPr id="5" name="Mrak 4"/>
          <p:cNvSpPr/>
          <p:nvPr/>
        </p:nvSpPr>
        <p:spPr>
          <a:xfrm>
            <a:off x="6580470" y="1949139"/>
            <a:ext cx="1417610" cy="975954"/>
          </a:xfrm>
          <a:prstGeom prst="cloud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3200"/>
          </a:p>
        </p:txBody>
      </p:sp>
      <p:sp>
        <p:nvSpPr>
          <p:cNvPr id="6" name="Mrak 5"/>
          <p:cNvSpPr/>
          <p:nvPr/>
        </p:nvSpPr>
        <p:spPr>
          <a:xfrm>
            <a:off x="5746678" y="5711146"/>
            <a:ext cx="1417610" cy="975954"/>
          </a:xfrm>
          <a:prstGeom prst="cloud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3200"/>
          </a:p>
        </p:txBody>
      </p:sp>
      <p:sp>
        <p:nvSpPr>
          <p:cNvPr id="7" name="Mrak 6"/>
          <p:cNvSpPr/>
          <p:nvPr/>
        </p:nvSpPr>
        <p:spPr>
          <a:xfrm>
            <a:off x="6747894" y="4433124"/>
            <a:ext cx="1417610" cy="975954"/>
          </a:xfrm>
          <a:prstGeom prst="cloud">
            <a:avLst/>
          </a:prstGeom>
          <a:solidFill>
            <a:srgbClr val="00CC00"/>
          </a:solidFill>
          <a:ln>
            <a:solidFill>
              <a:srgbClr val="00CC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3200"/>
          </a:p>
        </p:txBody>
      </p:sp>
      <p:cxnSp>
        <p:nvCxnSpPr>
          <p:cNvPr id="9" name="Přímá spojnice 8"/>
          <p:cNvCxnSpPr/>
          <p:nvPr/>
        </p:nvCxnSpPr>
        <p:spPr>
          <a:xfrm>
            <a:off x="2391643" y="1552804"/>
            <a:ext cx="4356251" cy="3168352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1" name="Přímá spojnice 10"/>
          <p:cNvCxnSpPr/>
          <p:nvPr/>
        </p:nvCxnSpPr>
        <p:spPr>
          <a:xfrm flipV="1">
            <a:off x="2051720" y="2545128"/>
            <a:ext cx="4403763" cy="159804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3" name="Přímá spojnice 12"/>
          <p:cNvCxnSpPr/>
          <p:nvPr/>
        </p:nvCxnSpPr>
        <p:spPr>
          <a:xfrm>
            <a:off x="2391643" y="5247412"/>
            <a:ext cx="3355035" cy="69788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5" name="Přímá spojnice 14"/>
          <p:cNvCxnSpPr/>
          <p:nvPr/>
        </p:nvCxnSpPr>
        <p:spPr>
          <a:xfrm flipV="1">
            <a:off x="1979712" y="1849110"/>
            <a:ext cx="3528392" cy="2151966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7" name="Přímá spojnice 16"/>
          <p:cNvCxnSpPr/>
          <p:nvPr/>
        </p:nvCxnSpPr>
        <p:spPr>
          <a:xfrm flipV="1">
            <a:off x="2051720" y="3713044"/>
            <a:ext cx="4067717" cy="2736304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31" name="TextovéPole 30"/>
          <p:cNvSpPr txBox="1"/>
          <p:nvPr/>
        </p:nvSpPr>
        <p:spPr>
          <a:xfrm>
            <a:off x="241824" y="239157"/>
            <a:ext cx="86506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4000" dirty="0" smtClean="0"/>
              <a:t>1 </a:t>
            </a:r>
            <a:r>
              <a:rPr lang="ru-RU" sz="4000" dirty="0" smtClean="0"/>
              <a:t>Соедините</a:t>
            </a:r>
            <a:r>
              <a:rPr lang="cs-CZ" sz="4000" dirty="0" smtClean="0"/>
              <a:t> </a:t>
            </a:r>
            <a:r>
              <a:rPr lang="ru-RU" sz="4000" dirty="0" smtClean="0"/>
              <a:t>цвет</a:t>
            </a:r>
            <a:r>
              <a:rPr lang="cs-CZ" sz="4000" dirty="0" smtClean="0"/>
              <a:t> c </a:t>
            </a:r>
            <a:r>
              <a:rPr lang="ru-RU" sz="4000" dirty="0" smtClean="0"/>
              <a:t>ег</a:t>
            </a:r>
            <a:r>
              <a:rPr lang="cs-CZ" sz="4000" dirty="0" smtClean="0"/>
              <a:t>o </a:t>
            </a:r>
            <a:r>
              <a:rPr lang="ru-RU" sz="4000" dirty="0" smtClean="0"/>
              <a:t>названи</a:t>
            </a:r>
            <a:r>
              <a:rPr lang="cs-CZ" sz="4000" dirty="0" smtClean="0"/>
              <a:t>e</a:t>
            </a:r>
            <a:r>
              <a:rPr lang="ru-RU" sz="4000" dirty="0" smtClean="0"/>
              <a:t>м:</a:t>
            </a:r>
            <a:endParaRPr lang="cs-CZ" sz="4000" dirty="0"/>
          </a:p>
        </p:txBody>
      </p:sp>
    </p:spTree>
    <p:extLst>
      <p:ext uri="{BB962C8B-B14F-4D97-AF65-F5344CB8AC3E}">
        <p14:creationId xmlns:p14="http://schemas.microsoft.com/office/powerpoint/2010/main" val="2936787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véPole 1"/>
          <p:cNvSpPr txBox="1"/>
          <p:nvPr/>
        </p:nvSpPr>
        <p:spPr>
          <a:xfrm>
            <a:off x="395536" y="336808"/>
            <a:ext cx="2960041" cy="60016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ru-RU" sz="3200" dirty="0" smtClean="0"/>
              <a:t>6. кр</a:t>
            </a:r>
            <a:r>
              <a:rPr lang="ru-RU" sz="3200" u="sng" dirty="0" smtClean="0"/>
              <a:t>а</a:t>
            </a:r>
            <a:r>
              <a:rPr lang="ru-RU" sz="3200" dirty="0" smtClean="0"/>
              <a:t>сный</a:t>
            </a:r>
          </a:p>
          <a:p>
            <a:pPr>
              <a:lnSpc>
                <a:spcPct val="200000"/>
              </a:lnSpc>
            </a:pPr>
            <a:r>
              <a:rPr lang="ru-RU" sz="3200" dirty="0" smtClean="0"/>
              <a:t>7. чёрный</a:t>
            </a:r>
          </a:p>
          <a:p>
            <a:pPr>
              <a:lnSpc>
                <a:spcPct val="200000"/>
              </a:lnSpc>
            </a:pPr>
            <a:r>
              <a:rPr lang="ru-RU" sz="3200" dirty="0" smtClean="0"/>
              <a:t>8. жёлтый</a:t>
            </a:r>
          </a:p>
          <a:p>
            <a:pPr>
              <a:lnSpc>
                <a:spcPct val="200000"/>
              </a:lnSpc>
            </a:pPr>
            <a:r>
              <a:rPr lang="ru-RU" sz="3200" dirty="0" smtClean="0"/>
              <a:t>9. кор</a:t>
            </a:r>
            <a:r>
              <a:rPr lang="ru-RU" sz="3200" u="sng" dirty="0" smtClean="0"/>
              <a:t>и</a:t>
            </a:r>
            <a:r>
              <a:rPr lang="ru-RU" sz="3200" dirty="0" smtClean="0"/>
              <a:t>чневый</a:t>
            </a:r>
          </a:p>
          <a:p>
            <a:pPr>
              <a:lnSpc>
                <a:spcPct val="200000"/>
              </a:lnSpc>
            </a:pPr>
            <a:r>
              <a:rPr lang="ru-RU" sz="3200" dirty="0" smtClean="0"/>
              <a:t>10. р</a:t>
            </a:r>
            <a:r>
              <a:rPr lang="ru-RU" sz="3200" u="sng" dirty="0" smtClean="0"/>
              <a:t>о</a:t>
            </a:r>
            <a:r>
              <a:rPr lang="ru-RU" sz="3200" dirty="0" smtClean="0"/>
              <a:t>зовый</a:t>
            </a:r>
          </a:p>
          <a:p>
            <a:pPr>
              <a:lnSpc>
                <a:spcPct val="200000"/>
              </a:lnSpc>
            </a:pPr>
            <a:r>
              <a:rPr lang="ru-RU" sz="3200" dirty="0" smtClean="0"/>
              <a:t>11. фиол</a:t>
            </a:r>
            <a:r>
              <a:rPr lang="ru-RU" sz="3200" u="sng" dirty="0" smtClean="0"/>
              <a:t>е</a:t>
            </a:r>
            <a:r>
              <a:rPr lang="ru-RU" sz="3200" dirty="0" smtClean="0"/>
              <a:t>товый</a:t>
            </a:r>
          </a:p>
        </p:txBody>
      </p:sp>
      <p:sp>
        <p:nvSpPr>
          <p:cNvPr id="3" name="Mrak 2"/>
          <p:cNvSpPr/>
          <p:nvPr/>
        </p:nvSpPr>
        <p:spPr>
          <a:xfrm>
            <a:off x="5976156" y="5576669"/>
            <a:ext cx="1512168" cy="1008112"/>
          </a:xfrm>
          <a:prstGeom prst="cloud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Mrak 3"/>
          <p:cNvSpPr/>
          <p:nvPr/>
        </p:nvSpPr>
        <p:spPr>
          <a:xfrm>
            <a:off x="6847032" y="4437112"/>
            <a:ext cx="1512168" cy="1008112"/>
          </a:xfrm>
          <a:prstGeom prst="cloud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" name="Mrak 4"/>
          <p:cNvSpPr/>
          <p:nvPr/>
        </p:nvSpPr>
        <p:spPr>
          <a:xfrm>
            <a:off x="6558503" y="2458972"/>
            <a:ext cx="1512168" cy="1008112"/>
          </a:xfrm>
          <a:prstGeom prst="cloud">
            <a:avLst/>
          </a:prstGeom>
          <a:solidFill>
            <a:schemeClr val="accent6">
              <a:lumMod val="5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" name="Mrak 5"/>
          <p:cNvSpPr/>
          <p:nvPr/>
        </p:nvSpPr>
        <p:spPr>
          <a:xfrm>
            <a:off x="5779111" y="1450860"/>
            <a:ext cx="1512168" cy="1008112"/>
          </a:xfrm>
          <a:prstGeom prst="cloud">
            <a:avLst/>
          </a:prstGeom>
          <a:solidFill>
            <a:srgbClr val="FF3399"/>
          </a:solidFill>
          <a:ln>
            <a:solidFill>
              <a:srgbClr val="FF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" name="Mrak 6"/>
          <p:cNvSpPr/>
          <p:nvPr/>
        </p:nvSpPr>
        <p:spPr>
          <a:xfrm>
            <a:off x="6386332" y="291912"/>
            <a:ext cx="1512168" cy="1008112"/>
          </a:xfrm>
          <a:prstGeom prst="cloud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" name="Mrak 7"/>
          <p:cNvSpPr/>
          <p:nvPr/>
        </p:nvSpPr>
        <p:spPr>
          <a:xfrm>
            <a:off x="5865162" y="3560445"/>
            <a:ext cx="1512168" cy="1008112"/>
          </a:xfrm>
          <a:prstGeom prst="cloud">
            <a:avLst/>
          </a:prstGeom>
          <a:solidFill>
            <a:srgbClr val="990099"/>
          </a:solidFill>
          <a:ln>
            <a:solidFill>
              <a:srgbClr val="99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86202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ovéPole 2"/>
          <p:cNvSpPr txBox="1"/>
          <p:nvPr/>
        </p:nvSpPr>
        <p:spPr>
          <a:xfrm>
            <a:off x="395536" y="336808"/>
            <a:ext cx="2960041" cy="60016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ru-RU" sz="3200" dirty="0" smtClean="0"/>
              <a:t>6. кр</a:t>
            </a:r>
            <a:r>
              <a:rPr lang="ru-RU" sz="3200" u="sng" dirty="0" smtClean="0"/>
              <a:t>а</a:t>
            </a:r>
            <a:r>
              <a:rPr lang="ru-RU" sz="3200" dirty="0" smtClean="0"/>
              <a:t>сный</a:t>
            </a:r>
          </a:p>
          <a:p>
            <a:pPr>
              <a:lnSpc>
                <a:spcPct val="200000"/>
              </a:lnSpc>
            </a:pPr>
            <a:r>
              <a:rPr lang="ru-RU" sz="3200" dirty="0" smtClean="0"/>
              <a:t>7. чёрный</a:t>
            </a:r>
          </a:p>
          <a:p>
            <a:pPr>
              <a:lnSpc>
                <a:spcPct val="200000"/>
              </a:lnSpc>
            </a:pPr>
            <a:r>
              <a:rPr lang="ru-RU" sz="3200" dirty="0" smtClean="0"/>
              <a:t>8. жёлтый</a:t>
            </a:r>
          </a:p>
          <a:p>
            <a:pPr>
              <a:lnSpc>
                <a:spcPct val="200000"/>
              </a:lnSpc>
            </a:pPr>
            <a:r>
              <a:rPr lang="ru-RU" sz="3200" dirty="0" smtClean="0"/>
              <a:t>9. кор</a:t>
            </a:r>
            <a:r>
              <a:rPr lang="ru-RU" sz="3200" u="sng" dirty="0" smtClean="0"/>
              <a:t>и</a:t>
            </a:r>
            <a:r>
              <a:rPr lang="ru-RU" sz="3200" dirty="0" smtClean="0"/>
              <a:t>чневый</a:t>
            </a:r>
          </a:p>
          <a:p>
            <a:pPr>
              <a:lnSpc>
                <a:spcPct val="200000"/>
              </a:lnSpc>
            </a:pPr>
            <a:r>
              <a:rPr lang="ru-RU" sz="3200" dirty="0" smtClean="0"/>
              <a:t>10. р</a:t>
            </a:r>
            <a:r>
              <a:rPr lang="ru-RU" sz="3200" u="sng" dirty="0" smtClean="0"/>
              <a:t>о</a:t>
            </a:r>
            <a:r>
              <a:rPr lang="ru-RU" sz="3200" dirty="0" smtClean="0"/>
              <a:t>зовый</a:t>
            </a:r>
          </a:p>
          <a:p>
            <a:pPr>
              <a:lnSpc>
                <a:spcPct val="200000"/>
              </a:lnSpc>
            </a:pPr>
            <a:r>
              <a:rPr lang="ru-RU" sz="3200" dirty="0" smtClean="0"/>
              <a:t>11. фиол</a:t>
            </a:r>
            <a:r>
              <a:rPr lang="ru-RU" sz="3200" u="sng" dirty="0" smtClean="0"/>
              <a:t>е</a:t>
            </a:r>
            <a:r>
              <a:rPr lang="ru-RU" sz="3200" dirty="0" smtClean="0"/>
              <a:t>товый</a:t>
            </a:r>
          </a:p>
        </p:txBody>
      </p:sp>
      <p:sp>
        <p:nvSpPr>
          <p:cNvPr id="5" name="Mrak 4"/>
          <p:cNvSpPr/>
          <p:nvPr/>
        </p:nvSpPr>
        <p:spPr>
          <a:xfrm>
            <a:off x="5976156" y="5576669"/>
            <a:ext cx="1512168" cy="1008112"/>
          </a:xfrm>
          <a:prstGeom prst="cloud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" name="Mrak 5"/>
          <p:cNvSpPr/>
          <p:nvPr/>
        </p:nvSpPr>
        <p:spPr>
          <a:xfrm>
            <a:off x="6847032" y="4437112"/>
            <a:ext cx="1512168" cy="1008112"/>
          </a:xfrm>
          <a:prstGeom prst="cloud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" name="Mrak 6"/>
          <p:cNvSpPr/>
          <p:nvPr/>
        </p:nvSpPr>
        <p:spPr>
          <a:xfrm>
            <a:off x="6558503" y="2458972"/>
            <a:ext cx="1512168" cy="1008112"/>
          </a:xfrm>
          <a:prstGeom prst="cloud">
            <a:avLst/>
          </a:prstGeom>
          <a:solidFill>
            <a:schemeClr val="accent6">
              <a:lumMod val="5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" name="Mrak 7"/>
          <p:cNvSpPr/>
          <p:nvPr/>
        </p:nvSpPr>
        <p:spPr>
          <a:xfrm>
            <a:off x="5779111" y="1450860"/>
            <a:ext cx="1512168" cy="1008112"/>
          </a:xfrm>
          <a:prstGeom prst="cloud">
            <a:avLst/>
          </a:prstGeom>
          <a:solidFill>
            <a:srgbClr val="FF3399"/>
          </a:solidFill>
          <a:ln>
            <a:solidFill>
              <a:srgbClr val="FF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" name="Mrak 8"/>
          <p:cNvSpPr/>
          <p:nvPr/>
        </p:nvSpPr>
        <p:spPr>
          <a:xfrm>
            <a:off x="6386332" y="291912"/>
            <a:ext cx="1512168" cy="1008112"/>
          </a:xfrm>
          <a:prstGeom prst="cloud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" name="Mrak 9"/>
          <p:cNvSpPr/>
          <p:nvPr/>
        </p:nvSpPr>
        <p:spPr>
          <a:xfrm>
            <a:off x="5865162" y="3560445"/>
            <a:ext cx="1512168" cy="1008112"/>
          </a:xfrm>
          <a:prstGeom prst="cloud">
            <a:avLst/>
          </a:prstGeom>
          <a:solidFill>
            <a:srgbClr val="990099"/>
          </a:solidFill>
          <a:ln>
            <a:solidFill>
              <a:srgbClr val="99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2" name="Přímá spojnice 11"/>
          <p:cNvCxnSpPr/>
          <p:nvPr/>
        </p:nvCxnSpPr>
        <p:spPr>
          <a:xfrm>
            <a:off x="2483768" y="1052736"/>
            <a:ext cx="3492388" cy="468052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4" name="Přímá spojnice 13"/>
          <p:cNvCxnSpPr/>
          <p:nvPr/>
        </p:nvCxnSpPr>
        <p:spPr>
          <a:xfrm flipV="1">
            <a:off x="2267744" y="795968"/>
            <a:ext cx="3888432" cy="1158948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>
            <a:off x="2411760" y="2963028"/>
            <a:ext cx="4320480" cy="2122156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8" name="Přímá spojnice 17"/>
          <p:cNvCxnSpPr/>
          <p:nvPr/>
        </p:nvCxnSpPr>
        <p:spPr>
          <a:xfrm flipV="1">
            <a:off x="3059832" y="2963028"/>
            <a:ext cx="3326500" cy="970028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0" name="Přímá spojnice 19"/>
          <p:cNvCxnSpPr/>
          <p:nvPr/>
        </p:nvCxnSpPr>
        <p:spPr>
          <a:xfrm flipV="1">
            <a:off x="2627784" y="2458972"/>
            <a:ext cx="3174635" cy="2482196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2" name="Přímá spojnice 21"/>
          <p:cNvCxnSpPr/>
          <p:nvPr/>
        </p:nvCxnSpPr>
        <p:spPr>
          <a:xfrm flipV="1">
            <a:off x="3284368" y="4149080"/>
            <a:ext cx="2575263" cy="1728192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667646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véPole 1"/>
          <p:cNvSpPr txBox="1"/>
          <p:nvPr/>
        </p:nvSpPr>
        <p:spPr>
          <a:xfrm>
            <a:off x="539552" y="836712"/>
            <a:ext cx="6624736" cy="612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ru-RU" sz="2800" dirty="0" smtClean="0"/>
              <a:t>	____________</a:t>
            </a:r>
            <a:r>
              <a:rPr lang="cs-CZ" sz="2800" dirty="0" smtClean="0"/>
              <a:t>___</a:t>
            </a:r>
            <a:r>
              <a:rPr lang="ru-RU" sz="2800" dirty="0" smtClean="0"/>
              <a:t>_ кот</a:t>
            </a:r>
          </a:p>
          <a:p>
            <a:pPr>
              <a:lnSpc>
                <a:spcPct val="200000"/>
              </a:lnSpc>
            </a:pPr>
            <a:r>
              <a:rPr lang="ru-RU" sz="2800" dirty="0" smtClean="0"/>
              <a:t>	_____________</a:t>
            </a:r>
            <a:r>
              <a:rPr lang="cs-CZ" sz="2800" dirty="0" smtClean="0"/>
              <a:t>___</a:t>
            </a:r>
            <a:r>
              <a:rPr lang="ru-RU" sz="2800" dirty="0" smtClean="0"/>
              <a:t> мобильник</a:t>
            </a:r>
          </a:p>
          <a:p>
            <a:pPr>
              <a:lnSpc>
                <a:spcPct val="200000"/>
              </a:lnSpc>
            </a:pPr>
            <a:r>
              <a:rPr lang="ru-RU" sz="2800" dirty="0" smtClean="0"/>
              <a:t>	____________</a:t>
            </a:r>
            <a:r>
              <a:rPr lang="cs-CZ" sz="2800" dirty="0" smtClean="0"/>
              <a:t>___</a:t>
            </a:r>
            <a:r>
              <a:rPr lang="ru-RU" sz="2800" dirty="0" smtClean="0"/>
              <a:t>_ подарок</a:t>
            </a:r>
          </a:p>
          <a:p>
            <a:pPr>
              <a:lnSpc>
                <a:spcPct val="200000"/>
              </a:lnSpc>
            </a:pPr>
            <a:r>
              <a:rPr lang="ru-RU" sz="2800" dirty="0" smtClean="0"/>
              <a:t>	____________</a:t>
            </a:r>
            <a:r>
              <a:rPr lang="cs-CZ" sz="2800" dirty="0" smtClean="0"/>
              <a:t>___</a:t>
            </a:r>
            <a:r>
              <a:rPr lang="ru-RU" sz="2800" dirty="0" smtClean="0"/>
              <a:t>_ дом</a:t>
            </a:r>
          </a:p>
          <a:p>
            <a:pPr>
              <a:lnSpc>
                <a:spcPct val="200000"/>
              </a:lnSpc>
            </a:pPr>
            <a:r>
              <a:rPr lang="ru-RU" sz="2800" dirty="0" smtClean="0"/>
              <a:t>	____________</a:t>
            </a:r>
            <a:r>
              <a:rPr lang="cs-CZ" sz="2800" dirty="0" smtClean="0"/>
              <a:t>___</a:t>
            </a:r>
            <a:r>
              <a:rPr lang="ru-RU" sz="2800" dirty="0" smtClean="0"/>
              <a:t>_ чай</a:t>
            </a:r>
          </a:p>
          <a:p>
            <a:pPr>
              <a:lnSpc>
                <a:spcPct val="200000"/>
              </a:lnSpc>
            </a:pPr>
            <a:r>
              <a:rPr lang="ru-RU" sz="2800" dirty="0" smtClean="0"/>
              <a:t>	_____________</a:t>
            </a:r>
            <a:r>
              <a:rPr lang="cs-CZ" sz="2800" dirty="0" smtClean="0"/>
              <a:t>___</a:t>
            </a:r>
            <a:r>
              <a:rPr lang="ru-RU" sz="2800" dirty="0" smtClean="0"/>
              <a:t> стол</a:t>
            </a:r>
          </a:p>
          <a:p>
            <a:pPr>
              <a:lnSpc>
                <a:spcPct val="200000"/>
              </a:lnSpc>
            </a:pPr>
            <a:r>
              <a:rPr lang="ru-RU" sz="2800" dirty="0" smtClean="0"/>
              <a:t>	____________</a:t>
            </a:r>
            <a:r>
              <a:rPr lang="cs-CZ" sz="2800" dirty="0" smtClean="0"/>
              <a:t>___</a:t>
            </a:r>
            <a:r>
              <a:rPr lang="ru-RU" sz="2800" dirty="0" smtClean="0"/>
              <a:t>_ ковёр</a:t>
            </a:r>
            <a:endParaRPr lang="cs-CZ" sz="2800" dirty="0"/>
          </a:p>
        </p:txBody>
      </p:sp>
      <p:sp>
        <p:nvSpPr>
          <p:cNvPr id="3" name="Obdélník 2"/>
          <p:cNvSpPr/>
          <p:nvPr/>
        </p:nvSpPr>
        <p:spPr>
          <a:xfrm>
            <a:off x="723491" y="6239263"/>
            <a:ext cx="523806" cy="404953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718974" y="1124744"/>
            <a:ext cx="523806" cy="404953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" name="Obdélník 4"/>
          <p:cNvSpPr/>
          <p:nvPr/>
        </p:nvSpPr>
        <p:spPr>
          <a:xfrm>
            <a:off x="718974" y="3696612"/>
            <a:ext cx="523806" cy="404953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" name="Obdélník 5"/>
          <p:cNvSpPr/>
          <p:nvPr/>
        </p:nvSpPr>
        <p:spPr>
          <a:xfrm>
            <a:off x="718974" y="4520327"/>
            <a:ext cx="523806" cy="404953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" name="Obdélník 6"/>
          <p:cNvSpPr/>
          <p:nvPr/>
        </p:nvSpPr>
        <p:spPr>
          <a:xfrm>
            <a:off x="718974" y="5395943"/>
            <a:ext cx="523806" cy="404953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" name="Obdélník 7"/>
          <p:cNvSpPr/>
          <p:nvPr/>
        </p:nvSpPr>
        <p:spPr>
          <a:xfrm>
            <a:off x="723491" y="2913799"/>
            <a:ext cx="523806" cy="404953"/>
          </a:xfrm>
          <a:prstGeom prst="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" name="Obdélník 8"/>
          <p:cNvSpPr/>
          <p:nvPr/>
        </p:nvSpPr>
        <p:spPr>
          <a:xfrm>
            <a:off x="718974" y="2004859"/>
            <a:ext cx="523806" cy="404953"/>
          </a:xfrm>
          <a:prstGeom prst="rect">
            <a:avLst/>
          </a:prstGeom>
          <a:solidFill>
            <a:srgbClr val="FF3399"/>
          </a:solidFill>
          <a:ln>
            <a:solidFill>
              <a:srgbClr val="FF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7" name="TextovéPole 16"/>
          <p:cNvSpPr txBox="1"/>
          <p:nvPr/>
        </p:nvSpPr>
        <p:spPr>
          <a:xfrm>
            <a:off x="282220" y="165120"/>
            <a:ext cx="84969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4000" dirty="0" smtClean="0"/>
              <a:t>2 </a:t>
            </a:r>
            <a:r>
              <a:rPr lang="ru-RU" sz="4000" dirty="0" smtClean="0"/>
              <a:t>Дополните названия цветов:</a:t>
            </a:r>
            <a:endParaRPr lang="cs-CZ" sz="4000" dirty="0"/>
          </a:p>
        </p:txBody>
      </p:sp>
    </p:spTree>
    <p:extLst>
      <p:ext uri="{BB962C8B-B14F-4D97-AF65-F5344CB8AC3E}">
        <p14:creationId xmlns:p14="http://schemas.microsoft.com/office/powerpoint/2010/main" val="87983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véPole 1"/>
          <p:cNvSpPr txBox="1"/>
          <p:nvPr/>
        </p:nvSpPr>
        <p:spPr>
          <a:xfrm>
            <a:off x="539552" y="836712"/>
            <a:ext cx="6624736" cy="612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ru-RU" sz="2800" dirty="0" smtClean="0"/>
              <a:t>	____________</a:t>
            </a:r>
            <a:r>
              <a:rPr lang="cs-CZ" sz="2800" dirty="0" smtClean="0"/>
              <a:t>___</a:t>
            </a:r>
            <a:r>
              <a:rPr lang="ru-RU" sz="2800" dirty="0" smtClean="0"/>
              <a:t>_ кот</a:t>
            </a:r>
          </a:p>
          <a:p>
            <a:pPr>
              <a:lnSpc>
                <a:spcPct val="200000"/>
              </a:lnSpc>
            </a:pPr>
            <a:r>
              <a:rPr lang="ru-RU" sz="2800" dirty="0" smtClean="0"/>
              <a:t>	_____________</a:t>
            </a:r>
            <a:r>
              <a:rPr lang="cs-CZ" sz="2800" dirty="0" smtClean="0"/>
              <a:t>___</a:t>
            </a:r>
            <a:r>
              <a:rPr lang="ru-RU" sz="2800" dirty="0" smtClean="0"/>
              <a:t> мобильник</a:t>
            </a:r>
          </a:p>
          <a:p>
            <a:pPr>
              <a:lnSpc>
                <a:spcPct val="200000"/>
              </a:lnSpc>
            </a:pPr>
            <a:r>
              <a:rPr lang="ru-RU" sz="2800" dirty="0" smtClean="0"/>
              <a:t>	____________</a:t>
            </a:r>
            <a:r>
              <a:rPr lang="cs-CZ" sz="2800" dirty="0" smtClean="0"/>
              <a:t>___</a:t>
            </a:r>
            <a:r>
              <a:rPr lang="ru-RU" sz="2800" dirty="0" smtClean="0"/>
              <a:t>_ подарок</a:t>
            </a:r>
          </a:p>
          <a:p>
            <a:pPr>
              <a:lnSpc>
                <a:spcPct val="200000"/>
              </a:lnSpc>
            </a:pPr>
            <a:r>
              <a:rPr lang="ru-RU" sz="2800" dirty="0" smtClean="0"/>
              <a:t>	____________</a:t>
            </a:r>
            <a:r>
              <a:rPr lang="cs-CZ" sz="2800" dirty="0" smtClean="0"/>
              <a:t>___</a:t>
            </a:r>
            <a:r>
              <a:rPr lang="ru-RU" sz="2800" dirty="0" smtClean="0"/>
              <a:t>_ дом</a:t>
            </a:r>
          </a:p>
          <a:p>
            <a:pPr>
              <a:lnSpc>
                <a:spcPct val="200000"/>
              </a:lnSpc>
            </a:pPr>
            <a:r>
              <a:rPr lang="ru-RU" sz="2800" dirty="0" smtClean="0"/>
              <a:t>	____________</a:t>
            </a:r>
            <a:r>
              <a:rPr lang="cs-CZ" sz="2800" dirty="0" smtClean="0"/>
              <a:t>___</a:t>
            </a:r>
            <a:r>
              <a:rPr lang="ru-RU" sz="2800" dirty="0" smtClean="0"/>
              <a:t>_ чай</a:t>
            </a:r>
          </a:p>
          <a:p>
            <a:pPr>
              <a:lnSpc>
                <a:spcPct val="200000"/>
              </a:lnSpc>
            </a:pPr>
            <a:r>
              <a:rPr lang="ru-RU" sz="2800" dirty="0" smtClean="0"/>
              <a:t>	_____________</a:t>
            </a:r>
            <a:r>
              <a:rPr lang="cs-CZ" sz="2800" dirty="0" smtClean="0"/>
              <a:t>___</a:t>
            </a:r>
            <a:r>
              <a:rPr lang="ru-RU" sz="2800" dirty="0" smtClean="0"/>
              <a:t> стол</a:t>
            </a:r>
          </a:p>
          <a:p>
            <a:pPr>
              <a:lnSpc>
                <a:spcPct val="200000"/>
              </a:lnSpc>
            </a:pPr>
            <a:r>
              <a:rPr lang="ru-RU" sz="2800" dirty="0" smtClean="0"/>
              <a:t>	____________</a:t>
            </a:r>
            <a:r>
              <a:rPr lang="cs-CZ" sz="2800" dirty="0" smtClean="0"/>
              <a:t>___</a:t>
            </a:r>
            <a:r>
              <a:rPr lang="ru-RU" sz="2800" dirty="0" smtClean="0"/>
              <a:t>_ ковёр</a:t>
            </a:r>
            <a:endParaRPr lang="cs-CZ" sz="2800" dirty="0"/>
          </a:p>
        </p:txBody>
      </p:sp>
      <p:sp>
        <p:nvSpPr>
          <p:cNvPr id="3" name="Obdélník 2"/>
          <p:cNvSpPr/>
          <p:nvPr/>
        </p:nvSpPr>
        <p:spPr>
          <a:xfrm>
            <a:off x="723491" y="6239263"/>
            <a:ext cx="523806" cy="404953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718974" y="1124744"/>
            <a:ext cx="523806" cy="404953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" name="Obdélník 4"/>
          <p:cNvSpPr/>
          <p:nvPr/>
        </p:nvSpPr>
        <p:spPr>
          <a:xfrm>
            <a:off x="718974" y="3696612"/>
            <a:ext cx="523806" cy="404953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" name="Obdélník 5"/>
          <p:cNvSpPr/>
          <p:nvPr/>
        </p:nvSpPr>
        <p:spPr>
          <a:xfrm>
            <a:off x="718974" y="4520327"/>
            <a:ext cx="523806" cy="404953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" name="Obdélník 6"/>
          <p:cNvSpPr/>
          <p:nvPr/>
        </p:nvSpPr>
        <p:spPr>
          <a:xfrm>
            <a:off x="718974" y="5395943"/>
            <a:ext cx="523806" cy="404953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" name="Obdélník 7"/>
          <p:cNvSpPr/>
          <p:nvPr/>
        </p:nvSpPr>
        <p:spPr>
          <a:xfrm>
            <a:off x="723491" y="2913799"/>
            <a:ext cx="523806" cy="404953"/>
          </a:xfrm>
          <a:prstGeom prst="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" name="Obdélník 8"/>
          <p:cNvSpPr/>
          <p:nvPr/>
        </p:nvSpPr>
        <p:spPr>
          <a:xfrm>
            <a:off x="718974" y="2004859"/>
            <a:ext cx="523806" cy="404953"/>
          </a:xfrm>
          <a:prstGeom prst="rect">
            <a:avLst/>
          </a:prstGeom>
          <a:solidFill>
            <a:srgbClr val="FF3399"/>
          </a:solidFill>
          <a:ln>
            <a:solidFill>
              <a:srgbClr val="FF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" name="Obdélník 9"/>
          <p:cNvSpPr/>
          <p:nvPr/>
        </p:nvSpPr>
        <p:spPr>
          <a:xfrm>
            <a:off x="1835696" y="283620"/>
            <a:ext cx="1536574" cy="1631216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lnSpc>
                <a:spcPct val="250000"/>
              </a:lnSpc>
            </a:pPr>
            <a:r>
              <a:rPr lang="ru-RU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седой</a:t>
            </a:r>
          </a:p>
        </p:txBody>
      </p:sp>
      <p:sp>
        <p:nvSpPr>
          <p:cNvPr id="11" name="Obdélník 10"/>
          <p:cNvSpPr/>
          <p:nvPr/>
        </p:nvSpPr>
        <p:spPr>
          <a:xfrm>
            <a:off x="1606126" y="1853392"/>
            <a:ext cx="2566002" cy="70788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розовый</a:t>
            </a:r>
            <a:endParaRPr lang="cs-CZ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2" name="Obdélník 11"/>
          <p:cNvSpPr/>
          <p:nvPr/>
        </p:nvSpPr>
        <p:spPr>
          <a:xfrm>
            <a:off x="1860738" y="2020684"/>
            <a:ext cx="1796496" cy="163121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lnSpc>
                <a:spcPct val="250000"/>
              </a:lnSpc>
            </a:pPr>
            <a:r>
              <a:rPr lang="ru-RU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синий</a:t>
            </a:r>
          </a:p>
        </p:txBody>
      </p:sp>
      <p:sp>
        <p:nvSpPr>
          <p:cNvPr id="13" name="Obdélník 12"/>
          <p:cNvSpPr/>
          <p:nvPr/>
        </p:nvSpPr>
        <p:spPr>
          <a:xfrm>
            <a:off x="1764214" y="3116275"/>
            <a:ext cx="2249825" cy="132343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lnSpc>
                <a:spcPct val="200000"/>
              </a:lnSpc>
            </a:pPr>
            <a:r>
              <a:rPr lang="ru-RU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жёлтый</a:t>
            </a:r>
          </a:p>
        </p:txBody>
      </p:sp>
      <p:sp>
        <p:nvSpPr>
          <p:cNvPr id="14" name="Obdélník 13"/>
          <p:cNvSpPr/>
          <p:nvPr/>
        </p:nvSpPr>
        <p:spPr>
          <a:xfrm>
            <a:off x="1732519" y="3930816"/>
            <a:ext cx="2220733" cy="132343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lnSpc>
                <a:spcPct val="200000"/>
              </a:lnSpc>
            </a:pPr>
            <a:r>
              <a:rPr lang="ru-RU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чёрный</a:t>
            </a:r>
          </a:p>
        </p:txBody>
      </p:sp>
      <p:sp>
        <p:nvSpPr>
          <p:cNvPr id="15" name="Obdélník 14"/>
          <p:cNvSpPr/>
          <p:nvPr/>
        </p:nvSpPr>
        <p:spPr>
          <a:xfrm>
            <a:off x="1486920" y="4752666"/>
            <a:ext cx="3463184" cy="132343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lnSpc>
                <a:spcPct val="200000"/>
              </a:lnSpc>
            </a:pPr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коричневый</a:t>
            </a:r>
            <a:endParaRPr lang="ru-RU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6" name="Obdélník 15"/>
          <p:cNvSpPr/>
          <p:nvPr/>
        </p:nvSpPr>
        <p:spPr>
          <a:xfrm>
            <a:off x="1652956" y="5638027"/>
            <a:ext cx="2472339" cy="132343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lnSpc>
                <a:spcPct val="200000"/>
              </a:lnSpc>
            </a:pPr>
            <a:r>
              <a:rPr lang="ru-RU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красный</a:t>
            </a:r>
          </a:p>
        </p:txBody>
      </p:sp>
      <p:sp>
        <p:nvSpPr>
          <p:cNvPr id="17" name="TextovéPole 16"/>
          <p:cNvSpPr txBox="1"/>
          <p:nvPr/>
        </p:nvSpPr>
        <p:spPr>
          <a:xfrm>
            <a:off x="282220" y="165120"/>
            <a:ext cx="84969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4000" dirty="0" smtClean="0"/>
              <a:t>2 </a:t>
            </a:r>
            <a:r>
              <a:rPr lang="ru-RU" sz="4000" dirty="0" smtClean="0"/>
              <a:t>Дополните названия цветов:</a:t>
            </a:r>
            <a:endParaRPr lang="cs-CZ" sz="4000" dirty="0"/>
          </a:p>
        </p:txBody>
      </p:sp>
    </p:spTree>
    <p:extLst>
      <p:ext uri="{BB962C8B-B14F-4D97-AF65-F5344CB8AC3E}">
        <p14:creationId xmlns:p14="http://schemas.microsoft.com/office/powerpoint/2010/main" val="3327510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ulk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2654444"/>
              </p:ext>
            </p:extLst>
          </p:nvPr>
        </p:nvGraphicFramePr>
        <p:xfrm>
          <a:off x="1835696" y="1124744"/>
          <a:ext cx="5239066" cy="455135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48438"/>
                <a:gridCol w="748438"/>
                <a:gridCol w="748438"/>
                <a:gridCol w="748438"/>
                <a:gridCol w="748438"/>
                <a:gridCol w="748438"/>
                <a:gridCol w="748438"/>
              </a:tblGrid>
              <a:tr h="659313"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к</a:t>
                      </a:r>
                      <a:endParaRPr lang="cs-CZ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р</a:t>
                      </a:r>
                      <a:endParaRPr lang="cs-CZ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а</a:t>
                      </a:r>
                      <a:endParaRPr lang="cs-CZ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с</a:t>
                      </a:r>
                      <a:endParaRPr lang="cs-CZ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н</a:t>
                      </a:r>
                      <a:endParaRPr lang="cs-CZ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ы</a:t>
                      </a:r>
                      <a:endParaRPr lang="cs-CZ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й</a:t>
                      </a:r>
                    </a:p>
                    <a:p>
                      <a:pPr algn="ctr"/>
                      <a:endParaRPr lang="cs-CZ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648674"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г</a:t>
                      </a:r>
                      <a:endParaRPr lang="cs-CZ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о</a:t>
                      </a:r>
                      <a:endParaRPr lang="cs-CZ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л</a:t>
                      </a:r>
                      <a:endParaRPr lang="cs-CZ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у</a:t>
                      </a:r>
                      <a:endParaRPr lang="cs-CZ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б</a:t>
                      </a:r>
                      <a:endParaRPr lang="cs-CZ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о</a:t>
                      </a:r>
                      <a:endParaRPr lang="cs-CZ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й</a:t>
                      </a:r>
                      <a:endParaRPr lang="cs-CZ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648674"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ц</a:t>
                      </a:r>
                      <a:endParaRPr lang="cs-CZ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з</a:t>
                      </a:r>
                      <a:endParaRPr lang="cs-CZ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с</a:t>
                      </a:r>
                      <a:endParaRPr lang="cs-CZ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и</a:t>
                      </a:r>
                      <a:endParaRPr lang="cs-CZ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н</a:t>
                      </a:r>
                      <a:endParaRPr lang="cs-CZ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и</a:t>
                      </a:r>
                      <a:endParaRPr lang="cs-CZ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 smtClean="0">
                          <a:solidFill>
                            <a:schemeClr val="tx1"/>
                          </a:solidFill>
                        </a:rPr>
                        <a:t>й</a:t>
                      </a:r>
                      <a:endParaRPr lang="cs-CZ" sz="20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648674"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й</a:t>
                      </a:r>
                      <a:endParaRPr lang="cs-CZ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о</a:t>
                      </a:r>
                      <a:endParaRPr lang="cs-CZ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д</a:t>
                      </a:r>
                      <a:endParaRPr lang="cs-CZ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е</a:t>
                      </a:r>
                      <a:endParaRPr lang="cs-CZ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с</a:t>
                      </a:r>
                      <a:endParaRPr lang="cs-CZ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в</a:t>
                      </a:r>
                      <a:endParaRPr lang="cs-CZ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е</a:t>
                      </a:r>
                      <a:endParaRPr lang="cs-CZ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648674"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т</a:t>
                      </a:r>
                      <a:endParaRPr lang="cs-CZ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в</a:t>
                      </a:r>
                      <a:endParaRPr lang="cs-CZ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б</a:t>
                      </a:r>
                      <a:endParaRPr lang="cs-CZ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е</a:t>
                      </a:r>
                      <a:endParaRPr lang="cs-CZ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л</a:t>
                      </a:r>
                      <a:endParaRPr lang="cs-CZ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ы</a:t>
                      </a:r>
                      <a:endParaRPr lang="cs-CZ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й</a:t>
                      </a:r>
                      <a:endParaRPr lang="cs-CZ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648674"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й</a:t>
                      </a:r>
                      <a:endParaRPr lang="cs-CZ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ы</a:t>
                      </a:r>
                      <a:endParaRPr lang="cs-CZ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н</a:t>
                      </a:r>
                      <a:endParaRPr lang="cs-CZ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ё</a:t>
                      </a:r>
                      <a:endParaRPr lang="cs-CZ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л</a:t>
                      </a:r>
                      <a:endParaRPr lang="cs-CZ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е</a:t>
                      </a:r>
                      <a:endParaRPr lang="cs-CZ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з</a:t>
                      </a:r>
                      <a:endParaRPr lang="cs-CZ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648674"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а</a:t>
                      </a:r>
                      <a:endParaRPr lang="cs-CZ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й</a:t>
                      </a:r>
                      <a:endParaRPr lang="cs-CZ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ы</a:t>
                      </a:r>
                      <a:endParaRPr lang="cs-CZ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н</a:t>
                      </a:r>
                      <a:endParaRPr lang="cs-CZ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р</a:t>
                      </a:r>
                      <a:endParaRPr lang="cs-CZ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ё</a:t>
                      </a:r>
                      <a:endParaRPr lang="cs-CZ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ч</a:t>
                      </a:r>
                      <a:endParaRPr lang="cs-CZ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1" name="TextovéPole 10"/>
          <p:cNvSpPr txBox="1"/>
          <p:nvPr/>
        </p:nvSpPr>
        <p:spPr>
          <a:xfrm>
            <a:off x="321457" y="6099392"/>
            <a:ext cx="554671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Ключевая фраза: ____________________</a:t>
            </a:r>
            <a:endParaRPr lang="cs-CZ" sz="2400" dirty="0"/>
          </a:p>
        </p:txBody>
      </p:sp>
      <p:sp>
        <p:nvSpPr>
          <p:cNvPr id="13" name="TextovéPole 12"/>
          <p:cNvSpPr txBox="1"/>
          <p:nvPr/>
        </p:nvSpPr>
        <p:spPr>
          <a:xfrm>
            <a:off x="356206" y="260648"/>
            <a:ext cx="839225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4000" dirty="0" smtClean="0">
                <a:latin typeface="+mj-lt"/>
              </a:rPr>
              <a:t>3 </a:t>
            </a:r>
            <a:r>
              <a:rPr lang="ru-RU" sz="4000" dirty="0" smtClean="0">
                <a:latin typeface="+mj-lt"/>
              </a:rPr>
              <a:t>Кроссворд</a:t>
            </a:r>
            <a:r>
              <a:rPr lang="cs-CZ" sz="4000" dirty="0" smtClean="0">
                <a:latin typeface="+mj-lt"/>
              </a:rPr>
              <a:t>:</a:t>
            </a:r>
            <a:endParaRPr lang="cs-CZ" sz="40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15789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ulka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5238576"/>
              </p:ext>
            </p:extLst>
          </p:nvPr>
        </p:nvGraphicFramePr>
        <p:xfrm>
          <a:off x="1835696" y="1124744"/>
          <a:ext cx="5239066" cy="455135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48438"/>
                <a:gridCol w="748438"/>
                <a:gridCol w="748438"/>
                <a:gridCol w="748438"/>
                <a:gridCol w="748438"/>
                <a:gridCol w="748438"/>
                <a:gridCol w="748438"/>
              </a:tblGrid>
              <a:tr h="659313"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к</a:t>
                      </a:r>
                      <a:endParaRPr lang="cs-CZ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р</a:t>
                      </a:r>
                      <a:endParaRPr lang="cs-CZ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а</a:t>
                      </a:r>
                      <a:endParaRPr lang="cs-CZ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с</a:t>
                      </a:r>
                      <a:endParaRPr lang="cs-CZ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н</a:t>
                      </a:r>
                      <a:endParaRPr lang="cs-CZ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ы</a:t>
                      </a:r>
                      <a:endParaRPr lang="cs-CZ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й</a:t>
                      </a:r>
                    </a:p>
                    <a:p>
                      <a:pPr algn="ctr"/>
                      <a:endParaRPr lang="cs-CZ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648674"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г</a:t>
                      </a:r>
                      <a:endParaRPr lang="cs-CZ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о</a:t>
                      </a:r>
                      <a:endParaRPr lang="cs-CZ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л</a:t>
                      </a:r>
                      <a:endParaRPr lang="cs-CZ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у</a:t>
                      </a:r>
                      <a:endParaRPr lang="cs-CZ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б</a:t>
                      </a:r>
                      <a:endParaRPr lang="cs-CZ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о</a:t>
                      </a:r>
                      <a:endParaRPr lang="cs-CZ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й</a:t>
                      </a:r>
                      <a:endParaRPr lang="cs-CZ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648674"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ц</a:t>
                      </a:r>
                      <a:endParaRPr lang="cs-CZ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з</a:t>
                      </a:r>
                      <a:endParaRPr lang="cs-CZ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с</a:t>
                      </a:r>
                      <a:endParaRPr lang="cs-CZ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и</a:t>
                      </a:r>
                      <a:endParaRPr lang="cs-CZ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н</a:t>
                      </a:r>
                      <a:endParaRPr lang="cs-CZ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и</a:t>
                      </a:r>
                      <a:endParaRPr lang="cs-CZ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й</a:t>
                      </a:r>
                      <a:endParaRPr lang="cs-CZ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648674"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й</a:t>
                      </a:r>
                      <a:endParaRPr lang="cs-CZ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о</a:t>
                      </a:r>
                      <a:endParaRPr lang="cs-CZ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д</a:t>
                      </a:r>
                      <a:endParaRPr lang="cs-CZ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е</a:t>
                      </a:r>
                      <a:endParaRPr lang="cs-CZ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с</a:t>
                      </a:r>
                      <a:endParaRPr lang="cs-CZ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в</a:t>
                      </a:r>
                      <a:endParaRPr lang="cs-CZ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е</a:t>
                      </a:r>
                      <a:endParaRPr lang="cs-CZ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648674"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т</a:t>
                      </a:r>
                      <a:endParaRPr lang="cs-CZ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в</a:t>
                      </a:r>
                      <a:endParaRPr lang="cs-CZ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б</a:t>
                      </a:r>
                      <a:endParaRPr lang="cs-CZ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е</a:t>
                      </a:r>
                      <a:endParaRPr lang="cs-CZ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л</a:t>
                      </a:r>
                      <a:endParaRPr lang="cs-CZ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ы</a:t>
                      </a:r>
                      <a:endParaRPr lang="cs-CZ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й</a:t>
                      </a:r>
                      <a:endParaRPr lang="cs-CZ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648674"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й</a:t>
                      </a:r>
                      <a:endParaRPr lang="cs-CZ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ы</a:t>
                      </a:r>
                      <a:endParaRPr lang="cs-CZ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н</a:t>
                      </a:r>
                      <a:endParaRPr lang="cs-CZ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ё</a:t>
                      </a:r>
                      <a:endParaRPr lang="cs-CZ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л</a:t>
                      </a:r>
                      <a:endParaRPr lang="cs-CZ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е</a:t>
                      </a:r>
                      <a:endParaRPr lang="cs-CZ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з</a:t>
                      </a:r>
                      <a:endParaRPr lang="cs-CZ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648674"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а</a:t>
                      </a:r>
                      <a:endParaRPr lang="cs-CZ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й</a:t>
                      </a:r>
                      <a:endParaRPr lang="cs-CZ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ы</a:t>
                      </a:r>
                      <a:endParaRPr lang="cs-CZ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н</a:t>
                      </a:r>
                      <a:endParaRPr lang="cs-CZ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р</a:t>
                      </a:r>
                      <a:endParaRPr lang="cs-CZ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ё</a:t>
                      </a:r>
                      <a:endParaRPr lang="cs-CZ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ч</a:t>
                      </a:r>
                      <a:endParaRPr lang="cs-CZ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3" name="Obdélník 2"/>
          <p:cNvSpPr/>
          <p:nvPr/>
        </p:nvSpPr>
        <p:spPr>
          <a:xfrm>
            <a:off x="1907704" y="1196752"/>
            <a:ext cx="4968552" cy="43204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1907704" y="1844824"/>
            <a:ext cx="4968552" cy="43204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" name="Obdélník 5"/>
          <p:cNvSpPr/>
          <p:nvPr/>
        </p:nvSpPr>
        <p:spPr>
          <a:xfrm>
            <a:off x="3563888" y="2492896"/>
            <a:ext cx="3312368" cy="43204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" name="Obdélník 6"/>
          <p:cNvSpPr/>
          <p:nvPr/>
        </p:nvSpPr>
        <p:spPr>
          <a:xfrm>
            <a:off x="1907704" y="3140968"/>
            <a:ext cx="3528392" cy="43204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" name="Obdélník 7"/>
          <p:cNvSpPr/>
          <p:nvPr/>
        </p:nvSpPr>
        <p:spPr>
          <a:xfrm>
            <a:off x="3563888" y="3789040"/>
            <a:ext cx="3312368" cy="43204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" name="Obdélník 8"/>
          <p:cNvSpPr/>
          <p:nvPr/>
        </p:nvSpPr>
        <p:spPr>
          <a:xfrm>
            <a:off x="1907704" y="4437112"/>
            <a:ext cx="4968552" cy="43204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" name="Obdélník 9"/>
          <p:cNvSpPr/>
          <p:nvPr/>
        </p:nvSpPr>
        <p:spPr>
          <a:xfrm>
            <a:off x="2771800" y="5085184"/>
            <a:ext cx="4104456" cy="43204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1" name="Obdélník 10"/>
          <p:cNvSpPr/>
          <p:nvPr/>
        </p:nvSpPr>
        <p:spPr>
          <a:xfrm>
            <a:off x="2771800" y="1196752"/>
            <a:ext cx="432048" cy="43204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TextovéPole 11"/>
          <p:cNvSpPr txBox="1"/>
          <p:nvPr/>
        </p:nvSpPr>
        <p:spPr>
          <a:xfrm>
            <a:off x="321457" y="6099392"/>
            <a:ext cx="554671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Ключевая фраза: ____________________</a:t>
            </a:r>
            <a:endParaRPr lang="cs-CZ" sz="2400" dirty="0"/>
          </a:p>
        </p:txBody>
      </p:sp>
      <p:sp>
        <p:nvSpPr>
          <p:cNvPr id="13" name="TextovéPole 12"/>
          <p:cNvSpPr txBox="1"/>
          <p:nvPr/>
        </p:nvSpPr>
        <p:spPr>
          <a:xfrm>
            <a:off x="3352965" y="5853171"/>
            <a:ext cx="1468992" cy="70788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цвета</a:t>
            </a:r>
            <a:endParaRPr lang="cs-CZ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56206" y="260648"/>
            <a:ext cx="839225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4000" dirty="0" smtClean="0">
                <a:latin typeface="+mj-lt"/>
              </a:rPr>
              <a:t>3 </a:t>
            </a:r>
            <a:r>
              <a:rPr lang="ru-RU" sz="4000" dirty="0" smtClean="0">
                <a:latin typeface="+mj-lt"/>
              </a:rPr>
              <a:t>Кроссворд</a:t>
            </a:r>
            <a:r>
              <a:rPr lang="cs-CZ" sz="4000" dirty="0" smtClean="0">
                <a:latin typeface="+mj-lt"/>
              </a:rPr>
              <a:t>:</a:t>
            </a:r>
            <a:endParaRPr lang="cs-CZ" sz="40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004211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3" grpId="0"/>
    </p:bldLst>
  </p:timing>
</p:sld>
</file>

<file path=ppt/theme/theme1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219</TotalTime>
  <Words>293</Words>
  <Application>Microsoft Office PowerPoint</Application>
  <PresentationFormat>Předvádění na obrazovce (4:3)</PresentationFormat>
  <Paragraphs>163</Paragraphs>
  <Slides>11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11</vt:i4>
      </vt:variant>
    </vt:vector>
  </HeadingPairs>
  <TitlesOfParts>
    <vt:vector size="12" baseType="lpstr">
      <vt:lpstr>Motiv systému Office</vt:lpstr>
      <vt:lpstr>    VY_32_INOVACE_VES_R6_06  Vzdělávací oblast: Jazyk a jazyková komunikace Vzdělávací obor: Ruský jazyk    Tematický okruh: : Vyjadřujeme se o sobě, o své rodině, o volném čase a škole za pomoci známých frází Téma: Barvy 6. ročník - výuka 1. rokem  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Zdroje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Uzivatel</dc:creator>
  <cp:lastModifiedBy>Uzivatel</cp:lastModifiedBy>
  <cp:revision>32</cp:revision>
  <dcterms:created xsi:type="dcterms:W3CDTF">2011-07-14T12:01:01Z</dcterms:created>
  <dcterms:modified xsi:type="dcterms:W3CDTF">2012-06-21T19:42:15Z</dcterms:modified>
</cp:coreProperties>
</file>