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4" r:id="rId5"/>
    <p:sldId id="259" r:id="rId6"/>
    <p:sldId id="260" r:id="rId7"/>
    <p:sldId id="262" r:id="rId8"/>
    <p:sldId id="263" r:id="rId9"/>
    <p:sldId id="265" r:id="rId10"/>
    <p:sldId id="266" r:id="rId1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300849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27361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895257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629171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53097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996118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726992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379101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8464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88697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639475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EE9761-222D-4934-B3A7-22CB301F1018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98907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420938"/>
            <a:ext cx="7772400" cy="914400"/>
          </a:xfrm>
        </p:spPr>
        <p:txBody>
          <a:bodyPr>
            <a:normAutofit fontScale="90000"/>
          </a:bodyPr>
          <a:lstStyle/>
          <a:p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>VY</a:t>
            </a:r>
            <a:r>
              <a:rPr lang="en-US" sz="1800" dirty="0" smtClean="0"/>
              <a:t>_</a:t>
            </a:r>
            <a:r>
              <a:rPr lang="en-US" sz="1800" dirty="0" err="1" smtClean="0"/>
              <a:t>32_INOVACE</a:t>
            </a:r>
            <a:r>
              <a:rPr lang="en-US" sz="1800" dirty="0" smtClean="0"/>
              <a:t>_</a:t>
            </a:r>
            <a:r>
              <a:rPr lang="cs-CZ" sz="1800" dirty="0" smtClean="0"/>
              <a:t>VES</a:t>
            </a:r>
            <a:r>
              <a:rPr lang="en-US" sz="1800" dirty="0" smtClean="0"/>
              <a:t>_</a:t>
            </a:r>
            <a:r>
              <a:rPr lang="cs-CZ" sz="1800" dirty="0" err="1" smtClean="0"/>
              <a:t>R6</a:t>
            </a:r>
            <a:r>
              <a:rPr lang="en-US" sz="1800" dirty="0" smtClean="0"/>
              <a:t>_</a:t>
            </a:r>
            <a:r>
              <a:rPr lang="cs-CZ" sz="1800" smtClean="0"/>
              <a:t>12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>Vzdělávací oblast: Jazyk a jazyková komunikace</a:t>
            </a:r>
            <a:br>
              <a:rPr lang="cs-CZ" sz="1800" dirty="0" smtClean="0"/>
            </a:br>
            <a:r>
              <a:rPr lang="cs-CZ" sz="1800" dirty="0" smtClean="0"/>
              <a:t>Vzdělávací obor: Ruský jazyk  </a:t>
            </a:r>
            <a:br>
              <a:rPr lang="cs-CZ" sz="1800" dirty="0" smtClean="0"/>
            </a:br>
            <a:r>
              <a:rPr lang="cs-CZ" sz="1800" dirty="0" smtClean="0"/>
              <a:t> Tematický okruh: Vyjadřujeme se rusky k různým tématům</a:t>
            </a:r>
            <a:br>
              <a:rPr lang="cs-CZ" sz="1800" dirty="0" smtClean="0"/>
            </a:br>
            <a:r>
              <a:rPr lang="cs-CZ" sz="31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Téma: </a:t>
            </a:r>
            <a:r>
              <a:rPr lang="cs-CZ" sz="31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Č</a:t>
            </a:r>
            <a:r>
              <a:rPr lang="cs-CZ" sz="31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asování slovesa ‚žít‘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cs-CZ" sz="1800" dirty="0" smtClean="0"/>
              <a:t>6</a:t>
            </a:r>
            <a:r>
              <a:rPr lang="en-US" sz="1800" dirty="0" smtClean="0"/>
              <a:t>. </a:t>
            </a:r>
            <a:r>
              <a:rPr lang="en-US" sz="1800" dirty="0" err="1" smtClean="0"/>
              <a:t>ročník</a:t>
            </a:r>
            <a:r>
              <a:rPr lang="cs-CZ" sz="1800" dirty="0" smtClean="0"/>
              <a:t> – výuka 1. rokem</a:t>
            </a:r>
            <a:r>
              <a:rPr lang="en-US" sz="1800" dirty="0" smtClean="0"/>
              <a:t> </a:t>
            </a:r>
            <a:br>
              <a:rPr lang="en-US" sz="1800" dirty="0" smtClean="0"/>
            </a:br>
            <a:r>
              <a:rPr lang="en-US" sz="3600" b="1" dirty="0" smtClean="0"/>
              <a:t/>
            </a:r>
            <a:br>
              <a:rPr lang="en-US" sz="3600" b="1" dirty="0" smtClean="0"/>
            </a:br>
            <a:endParaRPr lang="en-US" sz="3600" b="1" dirty="0" smtClean="0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5791200"/>
            <a:ext cx="6400800" cy="762000"/>
          </a:xfrm>
        </p:spPr>
        <p:txBody>
          <a:bodyPr/>
          <a:lstStyle/>
          <a:p>
            <a:r>
              <a:rPr lang="en-US" sz="1200" dirty="0" err="1" smtClean="0"/>
              <a:t>Autor</a:t>
            </a:r>
            <a:r>
              <a:rPr lang="en-US" sz="1200" dirty="0" smtClean="0"/>
              <a:t>: Mgr. </a:t>
            </a:r>
            <a:r>
              <a:rPr lang="cs-CZ" sz="1200" dirty="0" smtClean="0"/>
              <a:t>Martina Veselková, listopad - 2011</a:t>
            </a:r>
            <a:r>
              <a:rPr lang="cs-CZ" sz="1200" dirty="0" smtClean="0">
                <a:solidFill>
                  <a:srgbClr val="FF0066"/>
                </a:solidFill>
              </a:rPr>
              <a:t> </a:t>
            </a:r>
            <a:endParaRPr lang="en-US" sz="1200" dirty="0" smtClean="0">
              <a:solidFill>
                <a:srgbClr val="FF0066"/>
              </a:solidFill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2999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autor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307937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819466"/>
            <a:ext cx="1800200" cy="3240360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sz="3600" dirty="0" smtClean="0"/>
              <a:t>Я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3600" dirty="0" smtClean="0"/>
              <a:t>Ты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3600" dirty="0" smtClean="0"/>
              <a:t>Он /Она </a:t>
            </a:r>
            <a:endParaRPr lang="cs-CZ" sz="3600" dirty="0"/>
          </a:p>
        </p:txBody>
      </p:sp>
      <p:sp>
        <p:nvSpPr>
          <p:cNvPr id="2" name="TextovéPole 1"/>
          <p:cNvSpPr txBox="1"/>
          <p:nvPr/>
        </p:nvSpPr>
        <p:spPr>
          <a:xfrm>
            <a:off x="5220072" y="1963482"/>
            <a:ext cx="1091966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600" dirty="0" smtClean="0"/>
              <a:t>Мы </a:t>
            </a:r>
          </a:p>
          <a:p>
            <a:pPr>
              <a:lnSpc>
                <a:spcPct val="150000"/>
              </a:lnSpc>
            </a:pPr>
            <a:r>
              <a:rPr lang="ru-RU" sz="3600" dirty="0" smtClean="0"/>
              <a:t>Вы </a:t>
            </a:r>
          </a:p>
          <a:p>
            <a:pPr>
              <a:lnSpc>
                <a:spcPct val="150000"/>
              </a:lnSpc>
            </a:pPr>
            <a:r>
              <a:rPr lang="ru-RU" sz="3600" dirty="0" smtClean="0"/>
              <a:t>Они </a:t>
            </a:r>
            <a:endParaRPr lang="cs-CZ" sz="3600" dirty="0"/>
          </a:p>
        </p:txBody>
      </p:sp>
      <p:sp>
        <p:nvSpPr>
          <p:cNvPr id="4" name="TextovéPole 3"/>
          <p:cNvSpPr txBox="1"/>
          <p:nvPr/>
        </p:nvSpPr>
        <p:spPr>
          <a:xfrm>
            <a:off x="408019" y="332656"/>
            <a:ext cx="82809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/>
              <a:t>Запомните: спряжение глагола </a:t>
            </a:r>
            <a:r>
              <a:rPr lang="cs-CZ" sz="4000" dirty="0" smtClean="0"/>
              <a:t>,</a:t>
            </a:r>
            <a:r>
              <a:rPr lang="ru-RU" sz="4000" i="1" dirty="0" smtClean="0"/>
              <a:t>жить</a:t>
            </a:r>
            <a:r>
              <a:rPr lang="cs-CZ" sz="4000" i="1" dirty="0" smtClean="0"/>
              <a:t>‘</a:t>
            </a:r>
            <a:endParaRPr lang="ru-RU" sz="4000" i="1" dirty="0" smtClean="0"/>
          </a:p>
        </p:txBody>
      </p:sp>
      <p:sp>
        <p:nvSpPr>
          <p:cNvPr id="5" name="Obdélník 4"/>
          <p:cNvSpPr/>
          <p:nvPr/>
        </p:nvSpPr>
        <p:spPr>
          <a:xfrm>
            <a:off x="1175017" y="1819466"/>
            <a:ext cx="1249125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жив</a:t>
            </a:r>
            <a:r>
              <a:rPr lang="ru-RU" sz="3600" b="1" u="sng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</a:t>
            </a:r>
          </a:p>
        </p:txBody>
      </p:sp>
      <p:sp>
        <p:nvSpPr>
          <p:cNvPr id="6" name="Obdélník 5"/>
          <p:cNvSpPr/>
          <p:nvPr/>
        </p:nvSpPr>
        <p:spPr>
          <a:xfrm>
            <a:off x="1175017" y="2737306"/>
            <a:ext cx="1859805" cy="92333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живёшь</a:t>
            </a:r>
          </a:p>
        </p:txBody>
      </p:sp>
      <p:sp>
        <p:nvSpPr>
          <p:cNvPr id="7" name="Obdélník 6"/>
          <p:cNvSpPr/>
          <p:nvPr/>
        </p:nvSpPr>
        <p:spPr>
          <a:xfrm>
            <a:off x="2354699" y="3660636"/>
            <a:ext cx="1451488" cy="92333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живёт</a:t>
            </a:r>
          </a:p>
        </p:txBody>
      </p:sp>
      <p:sp>
        <p:nvSpPr>
          <p:cNvPr id="8" name="Obdélník 7"/>
          <p:cNvSpPr/>
          <p:nvPr/>
        </p:nvSpPr>
        <p:spPr>
          <a:xfrm>
            <a:off x="6228184" y="1963482"/>
            <a:ext cx="1598323" cy="92333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живём</a:t>
            </a:r>
          </a:p>
        </p:txBody>
      </p:sp>
      <p:sp>
        <p:nvSpPr>
          <p:cNvPr id="9" name="Obdélník 8"/>
          <p:cNvSpPr/>
          <p:nvPr/>
        </p:nvSpPr>
        <p:spPr>
          <a:xfrm>
            <a:off x="6228184" y="2794478"/>
            <a:ext cx="1687385" cy="92333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живёте</a:t>
            </a:r>
          </a:p>
        </p:txBody>
      </p:sp>
      <p:sp>
        <p:nvSpPr>
          <p:cNvPr id="10" name="Obdélník 9"/>
          <p:cNvSpPr/>
          <p:nvPr/>
        </p:nvSpPr>
        <p:spPr>
          <a:xfrm>
            <a:off x="6232407" y="3625475"/>
            <a:ext cx="1435073" cy="92333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жив</a:t>
            </a:r>
            <a:r>
              <a:rPr lang="ru-RU" sz="3600" b="1" u="sng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</a:t>
            </a: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</a:t>
            </a:r>
            <a:endParaRPr lang="cs-CZ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395536" y="1819466"/>
            <a:ext cx="8280920" cy="316835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TextovéPole 12"/>
          <p:cNvSpPr txBox="1"/>
          <p:nvPr/>
        </p:nvSpPr>
        <p:spPr>
          <a:xfrm>
            <a:off x="380330" y="5373216"/>
            <a:ext cx="24833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Отрицание:</a:t>
            </a:r>
            <a:endParaRPr lang="cs-CZ" sz="3600" dirty="0"/>
          </a:p>
        </p:txBody>
      </p:sp>
      <p:sp>
        <p:nvSpPr>
          <p:cNvPr id="14" name="TextovéPole 13"/>
          <p:cNvSpPr txBox="1"/>
          <p:nvPr/>
        </p:nvSpPr>
        <p:spPr>
          <a:xfrm>
            <a:off x="2922331" y="5373215"/>
            <a:ext cx="4875374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 жив</a:t>
            </a:r>
            <a:r>
              <a:rPr lang="ru-RU" sz="3600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, не живёшь,...</a:t>
            </a:r>
            <a:endParaRPr lang="cs-CZ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Obdélník 14"/>
          <p:cNvSpPr/>
          <p:nvPr/>
        </p:nvSpPr>
        <p:spPr>
          <a:xfrm>
            <a:off x="395536" y="5373215"/>
            <a:ext cx="8280920" cy="64633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1568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1 </a:t>
            </a:r>
            <a:r>
              <a:rPr lang="ru-RU" dirty="0" smtClean="0"/>
              <a:t>Дополните глагол </a:t>
            </a:r>
            <a:r>
              <a:rPr lang="cs-CZ" i="1" dirty="0" smtClean="0"/>
              <a:t>‚</a:t>
            </a:r>
            <a:r>
              <a:rPr lang="ru-RU" i="1" dirty="0" smtClean="0"/>
              <a:t>жить</a:t>
            </a:r>
            <a:r>
              <a:rPr lang="cs-CZ" i="1" dirty="0" smtClean="0"/>
              <a:t>‘</a:t>
            </a:r>
            <a:r>
              <a:rPr lang="ru-RU" dirty="0" smtClean="0"/>
              <a:t>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95536" y="1412776"/>
            <a:ext cx="6779096" cy="4997152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cs-CZ" dirty="0" smtClean="0"/>
              <a:t>1. </a:t>
            </a:r>
            <a:r>
              <a:rPr lang="ru-RU" dirty="0" smtClean="0"/>
              <a:t>Я ___________ в Москве.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cs-CZ" dirty="0" smtClean="0"/>
              <a:t>2. </a:t>
            </a:r>
            <a:r>
              <a:rPr lang="ru-RU" dirty="0" smtClean="0"/>
              <a:t>Он ___________ в России.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cs-CZ" dirty="0" smtClean="0"/>
              <a:t>3. </a:t>
            </a:r>
            <a:r>
              <a:rPr lang="ru-RU" dirty="0" smtClean="0"/>
              <a:t>Они ___________ в Чехии.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cs-CZ" dirty="0" smtClean="0"/>
              <a:t>4. </a:t>
            </a:r>
            <a:r>
              <a:rPr lang="ru-RU" dirty="0" smtClean="0"/>
              <a:t>Ты ____________ в Германии.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cs-CZ" dirty="0" smtClean="0"/>
              <a:t>5. </a:t>
            </a:r>
            <a:r>
              <a:rPr lang="ru-RU" dirty="0" smtClean="0"/>
              <a:t>Она ___________ в Англии.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cs-CZ" dirty="0" smtClean="0"/>
              <a:t>6. </a:t>
            </a:r>
            <a:r>
              <a:rPr lang="ru-RU" dirty="0" smtClean="0"/>
              <a:t>Мы ___________ в Праге.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4423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1 </a:t>
            </a:r>
            <a:r>
              <a:rPr lang="ru-RU" smtClean="0"/>
              <a:t>Дополните глагол </a:t>
            </a:r>
            <a:r>
              <a:rPr lang="cs-CZ" i="1" smtClean="0"/>
              <a:t>‚</a:t>
            </a:r>
            <a:r>
              <a:rPr lang="ru-RU" i="1" smtClean="0"/>
              <a:t>жить</a:t>
            </a:r>
            <a:r>
              <a:rPr lang="cs-CZ" i="1" smtClean="0"/>
              <a:t>‘</a:t>
            </a:r>
            <a:r>
              <a:rPr lang="ru-RU" smtClean="0"/>
              <a:t>:</a:t>
            </a:r>
            <a:endParaRPr lang="cs-CZ" dirty="0"/>
          </a:p>
        </p:txBody>
      </p:sp>
      <p:sp>
        <p:nvSpPr>
          <p:cNvPr id="3" name="Zástupný symbol pro obsah 2"/>
          <p:cNvSpPr txBox="1">
            <a:spLocks/>
          </p:cNvSpPr>
          <p:nvPr/>
        </p:nvSpPr>
        <p:spPr>
          <a:xfrm>
            <a:off x="395536" y="1412776"/>
            <a:ext cx="6779096" cy="4997152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cs-CZ" smtClean="0"/>
              <a:t>1. </a:t>
            </a:r>
            <a:r>
              <a:rPr lang="ru-RU" smtClean="0"/>
              <a:t>Я ___________ в Москве.</a:t>
            </a:r>
          </a:p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cs-CZ" smtClean="0"/>
              <a:t>2. </a:t>
            </a:r>
            <a:r>
              <a:rPr lang="ru-RU" smtClean="0"/>
              <a:t>Он ___________ в России.</a:t>
            </a:r>
          </a:p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cs-CZ" smtClean="0"/>
              <a:t>3. </a:t>
            </a:r>
            <a:r>
              <a:rPr lang="ru-RU" smtClean="0"/>
              <a:t>Они ___________ в Чехии.</a:t>
            </a:r>
          </a:p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cs-CZ" smtClean="0"/>
              <a:t>4. </a:t>
            </a:r>
            <a:r>
              <a:rPr lang="ru-RU" smtClean="0"/>
              <a:t>Ты ____________ в Германии.</a:t>
            </a:r>
          </a:p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cs-CZ" smtClean="0"/>
              <a:t>5. </a:t>
            </a:r>
            <a:r>
              <a:rPr lang="ru-RU" smtClean="0"/>
              <a:t>Она ___________ в Англии.</a:t>
            </a:r>
          </a:p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cs-CZ" smtClean="0"/>
              <a:t>6. </a:t>
            </a:r>
            <a:r>
              <a:rPr lang="ru-RU" smtClean="0"/>
              <a:t>Мы ___________ в Праге.</a:t>
            </a:r>
            <a:endParaRPr lang="cs-CZ" dirty="0"/>
          </a:p>
        </p:txBody>
      </p:sp>
      <p:sp>
        <p:nvSpPr>
          <p:cNvPr id="4" name="Obdélník 3"/>
          <p:cNvSpPr/>
          <p:nvPr/>
        </p:nvSpPr>
        <p:spPr>
          <a:xfrm>
            <a:off x="1808476" y="5614975"/>
            <a:ext cx="175342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живём</a:t>
            </a:r>
            <a:endParaRPr lang="cs-CZ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Obdélník 4"/>
          <p:cNvSpPr/>
          <p:nvPr/>
        </p:nvSpPr>
        <p:spPr>
          <a:xfrm>
            <a:off x="1668689" y="1419833"/>
            <a:ext cx="1367362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/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живу</a:t>
            </a:r>
          </a:p>
        </p:txBody>
      </p:sp>
      <p:sp>
        <p:nvSpPr>
          <p:cNvPr id="6" name="Obdélník 5"/>
          <p:cNvSpPr/>
          <p:nvPr/>
        </p:nvSpPr>
        <p:spPr>
          <a:xfrm>
            <a:off x="1780268" y="2306846"/>
            <a:ext cx="1590820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/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живёт</a:t>
            </a:r>
          </a:p>
        </p:txBody>
      </p:sp>
      <p:sp>
        <p:nvSpPr>
          <p:cNvPr id="7" name="Obdélník 6"/>
          <p:cNvSpPr/>
          <p:nvPr/>
        </p:nvSpPr>
        <p:spPr>
          <a:xfrm>
            <a:off x="1847969" y="3087717"/>
            <a:ext cx="1574149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/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живут</a:t>
            </a:r>
          </a:p>
        </p:txBody>
      </p:sp>
      <p:sp>
        <p:nvSpPr>
          <p:cNvPr id="8" name="Obdélník 7"/>
          <p:cNvSpPr/>
          <p:nvPr/>
        </p:nvSpPr>
        <p:spPr>
          <a:xfrm>
            <a:off x="1613769" y="3925482"/>
            <a:ext cx="2042547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/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живёшь</a:t>
            </a:r>
          </a:p>
        </p:txBody>
      </p:sp>
      <p:sp>
        <p:nvSpPr>
          <p:cNvPr id="9" name="Obdélník 8"/>
          <p:cNvSpPr/>
          <p:nvPr/>
        </p:nvSpPr>
        <p:spPr>
          <a:xfrm>
            <a:off x="1989857" y="4769106"/>
            <a:ext cx="1590820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/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живёт</a:t>
            </a:r>
          </a:p>
        </p:txBody>
      </p:sp>
    </p:spTree>
    <p:extLst>
      <p:ext uri="{BB962C8B-B14F-4D97-AF65-F5344CB8AC3E}">
        <p14:creationId xmlns:p14="http://schemas.microsoft.com/office/powerpoint/2010/main" val="3749959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95536" y="1268760"/>
            <a:ext cx="8229600" cy="54006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i="1" dirty="0" smtClean="0"/>
              <a:t>напр. Мы/Лион</a:t>
            </a:r>
          </a:p>
          <a:p>
            <a:pPr marL="0" indent="0">
              <a:buNone/>
            </a:pPr>
            <a:r>
              <a:rPr lang="ru-RU" i="1" dirty="0" smtClean="0"/>
              <a:t>Мы живём в Лионе.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Саша/Москва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Я/Берлин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Они/Прага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Таня/Санкт-Петербург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Ты/Братислава</a:t>
            </a:r>
            <a:endParaRPr lang="cs-CZ" dirty="0"/>
          </a:p>
        </p:txBody>
      </p:sp>
      <p:sp>
        <p:nvSpPr>
          <p:cNvPr id="5" name="Obdélník 4"/>
          <p:cNvSpPr/>
          <p:nvPr/>
        </p:nvSpPr>
        <p:spPr>
          <a:xfrm>
            <a:off x="4479634" y="2967335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cs-CZ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251520" y="482769"/>
            <a:ext cx="86409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4000" dirty="0" smtClean="0"/>
              <a:t>2 </a:t>
            </a:r>
            <a:r>
              <a:rPr lang="ru-RU" sz="4000" dirty="0" smtClean="0"/>
              <a:t>Где они живут?</a:t>
            </a:r>
            <a:endParaRPr lang="cs-CZ" sz="4000" dirty="0"/>
          </a:p>
        </p:txBody>
      </p:sp>
    </p:spTree>
    <p:extLst>
      <p:ext uri="{BB962C8B-B14F-4D97-AF65-F5344CB8AC3E}">
        <p14:creationId xmlns:p14="http://schemas.microsoft.com/office/powerpoint/2010/main" val="3666010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Решение:</a:t>
            </a:r>
            <a:endParaRPr lang="cs-CZ" sz="4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Саша живёт в Москве.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 живу в Берлине.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Они живут в Праге</a:t>
            </a:r>
            <a:r>
              <a:rPr lang="cs-CZ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  <a:endParaRPr lang="ru-RU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Таня живёт в Санкт-Петербурге.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Ты живёшь в Братиславе.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endParaRPr lang="cs-CZ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33625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3 </a:t>
            </a:r>
            <a:r>
              <a:rPr lang="ru-RU" dirty="0" smtClean="0"/>
              <a:t>Реагируйте по образцу: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i="1" dirty="0"/>
              <a:t>н</a:t>
            </a:r>
            <a:r>
              <a:rPr lang="ru-RU" i="1" dirty="0" smtClean="0"/>
              <a:t>апр.: Ты живёшь в Англии? – Нет, не живу.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Ты живёшь в Праге?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Они живут в Испании?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Она живёт в городе?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Вы живёте в деревне?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Он живёт в Москве?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700833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Решение: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Нет, не живу.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Нет, не живут.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Нет, не живёт.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Нет, не живём.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Нет, не живёт.</a:t>
            </a:r>
            <a:endParaRPr lang="cs-CZ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>
              <a:buNone/>
            </a:pPr>
            <a:endParaRPr lang="cs-CZ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21134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Metodický komentář:</a:t>
            </a:r>
            <a:endParaRPr lang="cs-CZ" dirty="0"/>
          </a:p>
        </p:txBody>
      </p:sp>
      <p:sp>
        <p:nvSpPr>
          <p:cNvPr id="3" name="Zástupný symbol pro obsah 2"/>
          <p:cNvSpPr txBox="1">
            <a:spLocks/>
          </p:cNvSpPr>
          <p:nvPr/>
        </p:nvSpPr>
        <p:spPr>
          <a:xfrm>
            <a:off x="457200" y="1412776"/>
            <a:ext cx="8229600" cy="5112568"/>
          </a:xfrm>
          <a:prstGeom prst="rect">
            <a:avLst/>
          </a:prstGeom>
        </p:spPr>
        <p:txBody>
          <a:bodyPr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Téma: Časování slovesa ‚žít‘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2: učitel seznamuje žáky s časováním slovesa, čte jednotlivé tvary, žáci společně opakují a poté sami čtou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3: žáci doplňují tvary slovesa do vět, procvičují si písemnou podobu a čtení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4: kontrolujeme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5: žáci tvoří odpovědi na otázku podle vzoru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6: kontrolujeme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7: žáci tvoří odpovědi na otázky – používají zápor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8: kontrolujeme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Hodnocení práce žáků, hodiny.</a:t>
            </a:r>
          </a:p>
          <a:p>
            <a:pPr marL="0" indent="0">
              <a:buFont typeface="Arial" pitchFamily="34" charset="0"/>
              <a:buNone/>
            </a:pP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402876695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346</Words>
  <Application>Microsoft Office PowerPoint</Application>
  <PresentationFormat>Předvádění na obrazovce (4:3)</PresentationFormat>
  <Paragraphs>76</Paragraphs>
  <Slides>10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1" baseType="lpstr">
      <vt:lpstr>Motiv systému Office</vt:lpstr>
      <vt:lpstr>    VY_32_INOVACE_VES_R6_12  Vzdělávací oblast: Jazyk a jazyková komunikace Vzdělávací obor: Ruský jazyk    Tematický okruh: Vyjadřujeme se rusky k různým tématům Téma:  Časování slovesa ‚žít‘ 6. ročník – výuka 1. rokem   </vt:lpstr>
      <vt:lpstr>Prezentace aplikace PowerPoint</vt:lpstr>
      <vt:lpstr>1 Дополните глагол ‚жить‘:</vt:lpstr>
      <vt:lpstr>Prezentace aplikace PowerPoint</vt:lpstr>
      <vt:lpstr>Prezentace aplikace PowerPoint</vt:lpstr>
      <vt:lpstr>Решение:</vt:lpstr>
      <vt:lpstr>3 Реагируйте по образцу:</vt:lpstr>
      <vt:lpstr>Решение:</vt:lpstr>
      <vt:lpstr>Prezentace aplikace PowerPoint</vt:lpstr>
      <vt:lpstr>Zdroj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Uzivatel</dc:creator>
  <cp:lastModifiedBy>Uzivatel</cp:lastModifiedBy>
  <cp:revision>23</cp:revision>
  <dcterms:created xsi:type="dcterms:W3CDTF">2011-07-14T12:01:01Z</dcterms:created>
  <dcterms:modified xsi:type="dcterms:W3CDTF">2012-06-21T20:35:56Z</dcterms:modified>
</cp:coreProperties>
</file>