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4" r:id="rId7"/>
    <p:sldId id="260" r:id="rId8"/>
    <p:sldId id="262" r:id="rId9"/>
    <p:sldId id="265" r:id="rId10"/>
    <p:sldId id="261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6679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8562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4245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1626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5459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171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6408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3192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2923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185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341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87F12-2EC2-4273-883F-2C90FBA76C5E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724F2-F327-401D-A6B4-AA4265C5624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289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R6</a:t>
            </a:r>
            <a:r>
              <a:rPr lang="en-US" sz="1800" dirty="0" smtClean="0"/>
              <a:t>_0</a:t>
            </a:r>
            <a:r>
              <a:rPr lang="cs-CZ" sz="1800" dirty="0"/>
              <a:t>1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Vyjadřujeme se o sobě, o své rodině, o volném čase a škole za pomoci známých frází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Číslovky 1-10</a:t>
            </a:r>
            <a:r>
              <a:rPr lang="en-US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en-US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en-US" sz="1800" dirty="0" smtClean="0"/>
              <a:t> </a:t>
            </a:r>
            <a:r>
              <a:rPr lang="cs-CZ" sz="1800" dirty="0" smtClean="0"/>
              <a:t>– výuka 1. rokem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2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říjen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33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v</a:t>
            </a:r>
            <a:r>
              <a:rPr lang="cs-CZ" dirty="0" smtClean="0"/>
              <a:t>lastní fotografie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1731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75656" y="1983931"/>
            <a:ext cx="1872208" cy="7200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1 – </a:t>
            </a:r>
            <a:endParaRPr lang="ru-RU" dirty="0" smtClean="0"/>
          </a:p>
        </p:txBody>
      </p:sp>
      <p:sp>
        <p:nvSpPr>
          <p:cNvPr id="4" name="Obdélník 3"/>
          <p:cNvSpPr/>
          <p:nvPr/>
        </p:nvSpPr>
        <p:spPr>
          <a:xfrm>
            <a:off x="4932040" y="1983930"/>
            <a:ext cx="228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</a:pPr>
            <a:r>
              <a:rPr lang="cs-CZ" sz="3200" dirty="0" smtClean="0">
                <a:solidFill>
                  <a:prstClr val="black"/>
                </a:solidFill>
              </a:rPr>
              <a:t>6 - 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093734" y="1545059"/>
            <a:ext cx="6480720" cy="41044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bdélník 1"/>
          <p:cNvSpPr/>
          <p:nvPr/>
        </p:nvSpPr>
        <p:spPr>
          <a:xfrm>
            <a:off x="1465741" y="4512923"/>
            <a:ext cx="704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cs-CZ" sz="3200" dirty="0">
                <a:solidFill>
                  <a:prstClr val="black"/>
                </a:solidFill>
              </a:rPr>
              <a:t>5 - 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465741" y="3928148"/>
            <a:ext cx="704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cs-CZ" sz="3200" dirty="0">
                <a:solidFill>
                  <a:prstClr val="black"/>
                </a:solidFill>
              </a:rPr>
              <a:t>4 - 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1465741" y="3304901"/>
            <a:ext cx="704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cs-CZ" sz="3200" dirty="0">
                <a:solidFill>
                  <a:prstClr val="black"/>
                </a:solidFill>
              </a:rPr>
              <a:t>3 - 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465741" y="2632004"/>
            <a:ext cx="704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cs-CZ" sz="3200" dirty="0">
                <a:solidFill>
                  <a:prstClr val="black"/>
                </a:solidFill>
              </a:rPr>
              <a:t>2 - 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4932040" y="4550056"/>
            <a:ext cx="912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cs-CZ" sz="3200" dirty="0">
                <a:solidFill>
                  <a:prstClr val="black"/>
                </a:solidFill>
              </a:rPr>
              <a:t>10 - </a:t>
            </a:r>
          </a:p>
        </p:txBody>
      </p:sp>
      <p:sp>
        <p:nvSpPr>
          <p:cNvPr id="10" name="Obdélník 9"/>
          <p:cNvSpPr/>
          <p:nvPr/>
        </p:nvSpPr>
        <p:spPr>
          <a:xfrm>
            <a:off x="4932040" y="3928147"/>
            <a:ext cx="704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cs-CZ" sz="3200" dirty="0">
                <a:solidFill>
                  <a:prstClr val="black"/>
                </a:solidFill>
              </a:rPr>
              <a:t>9 - 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932040" y="3304900"/>
            <a:ext cx="704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cs-CZ" sz="3200" dirty="0">
                <a:solidFill>
                  <a:prstClr val="black"/>
                </a:solidFill>
              </a:rPr>
              <a:t>8 - 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967242" y="2632004"/>
            <a:ext cx="704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cs-CZ" sz="3200" dirty="0">
                <a:solidFill>
                  <a:prstClr val="black"/>
                </a:solidFill>
              </a:rPr>
              <a:t>7 - 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1437048" y="399610"/>
            <a:ext cx="58863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Имена числительные 1-10</a:t>
            </a:r>
            <a:endParaRPr lang="cs-CZ" sz="4000" dirty="0"/>
          </a:p>
        </p:txBody>
      </p:sp>
      <p:sp>
        <p:nvSpPr>
          <p:cNvPr id="13" name="Obdélník 12"/>
          <p:cNvSpPr/>
          <p:nvPr/>
        </p:nvSpPr>
        <p:spPr>
          <a:xfrm>
            <a:off x="2119766" y="1983930"/>
            <a:ext cx="10597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од</a:t>
            </a:r>
            <a:r>
              <a:rPr lang="ru-RU" sz="3200" u="sng" dirty="0">
                <a:solidFill>
                  <a:prstClr val="black"/>
                </a:solidFill>
              </a:rPr>
              <a:t>и</a:t>
            </a:r>
            <a:r>
              <a:rPr lang="ru-RU" sz="3200" dirty="0">
                <a:solidFill>
                  <a:prstClr val="black"/>
                </a:solidFill>
              </a:rPr>
              <a:t>н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2119766" y="2632004"/>
            <a:ext cx="808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два</a:t>
            </a:r>
          </a:p>
        </p:txBody>
      </p:sp>
      <p:sp>
        <p:nvSpPr>
          <p:cNvPr id="16" name="Obdélník 15"/>
          <p:cNvSpPr/>
          <p:nvPr/>
        </p:nvSpPr>
        <p:spPr>
          <a:xfrm>
            <a:off x="2147018" y="3304901"/>
            <a:ext cx="7809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три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2092470" y="3928146"/>
            <a:ext cx="1431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чет</a:t>
            </a:r>
            <a:r>
              <a:rPr lang="ru-RU" sz="3200" u="sng" dirty="0">
                <a:solidFill>
                  <a:prstClr val="black"/>
                </a:solidFill>
              </a:rPr>
              <a:t>ы</a:t>
            </a:r>
            <a:r>
              <a:rPr lang="ru-RU" sz="3200" dirty="0">
                <a:solidFill>
                  <a:prstClr val="black"/>
                </a:solidFill>
              </a:rPr>
              <a:t>ре</a:t>
            </a:r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2066065" y="4550056"/>
            <a:ext cx="942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пять</a:t>
            </a:r>
          </a:p>
        </p:txBody>
      </p:sp>
      <p:sp>
        <p:nvSpPr>
          <p:cNvPr id="19" name="Obdélník 18"/>
          <p:cNvSpPr/>
          <p:nvPr/>
        </p:nvSpPr>
        <p:spPr>
          <a:xfrm>
            <a:off x="5468944" y="1983929"/>
            <a:ext cx="1212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шесть</a:t>
            </a:r>
          </a:p>
        </p:txBody>
      </p:sp>
      <p:sp>
        <p:nvSpPr>
          <p:cNvPr id="20" name="Obdélník 19"/>
          <p:cNvSpPr/>
          <p:nvPr/>
        </p:nvSpPr>
        <p:spPr>
          <a:xfrm>
            <a:off x="5468944" y="2632004"/>
            <a:ext cx="1028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семь</a:t>
            </a:r>
          </a:p>
        </p:txBody>
      </p:sp>
      <p:sp>
        <p:nvSpPr>
          <p:cNvPr id="21" name="Obdélník 20"/>
          <p:cNvSpPr/>
          <p:nvPr/>
        </p:nvSpPr>
        <p:spPr>
          <a:xfrm>
            <a:off x="5468944" y="3304899"/>
            <a:ext cx="1442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в</a:t>
            </a:r>
            <a:r>
              <a:rPr lang="ru-RU" sz="3200" u="sng" dirty="0">
                <a:solidFill>
                  <a:prstClr val="black"/>
                </a:solidFill>
              </a:rPr>
              <a:t>о</a:t>
            </a:r>
            <a:r>
              <a:rPr lang="ru-RU" sz="3200" dirty="0">
                <a:solidFill>
                  <a:prstClr val="black"/>
                </a:solidFill>
              </a:rPr>
              <a:t>семь</a:t>
            </a:r>
          </a:p>
        </p:txBody>
      </p:sp>
      <p:sp>
        <p:nvSpPr>
          <p:cNvPr id="22" name="Obdélník 21"/>
          <p:cNvSpPr/>
          <p:nvPr/>
        </p:nvSpPr>
        <p:spPr>
          <a:xfrm>
            <a:off x="5496489" y="3928145"/>
            <a:ext cx="1352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д</a:t>
            </a:r>
            <a:r>
              <a:rPr lang="ru-RU" sz="3200" u="sng" dirty="0">
                <a:solidFill>
                  <a:prstClr val="black"/>
                </a:solidFill>
              </a:rPr>
              <a:t>е</a:t>
            </a:r>
            <a:r>
              <a:rPr lang="ru-RU" sz="3200" dirty="0">
                <a:solidFill>
                  <a:prstClr val="black"/>
                </a:solidFill>
              </a:rPr>
              <a:t>вять</a:t>
            </a:r>
          </a:p>
        </p:txBody>
      </p:sp>
      <p:sp>
        <p:nvSpPr>
          <p:cNvPr id="23" name="Obdélník 22"/>
          <p:cNvSpPr/>
          <p:nvPr/>
        </p:nvSpPr>
        <p:spPr>
          <a:xfrm>
            <a:off x="5671281" y="4550055"/>
            <a:ext cx="1331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д</a:t>
            </a:r>
            <a:r>
              <a:rPr lang="ru-RU" sz="3200" u="sng" dirty="0">
                <a:solidFill>
                  <a:prstClr val="black"/>
                </a:solidFill>
              </a:rPr>
              <a:t>е</a:t>
            </a:r>
            <a:r>
              <a:rPr lang="ru-RU" sz="3200" dirty="0">
                <a:solidFill>
                  <a:prstClr val="black"/>
                </a:solidFill>
              </a:rPr>
              <a:t>сять</a:t>
            </a:r>
            <a:endParaRPr lang="cs-CZ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30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4833740" y="5070674"/>
            <a:ext cx="34106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cs-CZ" sz="3600" dirty="0" smtClean="0">
                <a:solidFill>
                  <a:prstClr val="black"/>
                </a:solidFill>
              </a:rPr>
              <a:t>9 </a:t>
            </a:r>
            <a:r>
              <a:rPr lang="cs-CZ" sz="3600" dirty="0">
                <a:solidFill>
                  <a:prstClr val="black"/>
                </a:solidFill>
              </a:rPr>
              <a:t>- </a:t>
            </a:r>
            <a:r>
              <a:rPr lang="cs-CZ" sz="3600" dirty="0" smtClean="0">
                <a:solidFill>
                  <a:prstClr val="black"/>
                </a:solidFill>
              </a:rPr>
              <a:t>__________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479575" y="1126828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3600" dirty="0" smtClean="0"/>
              <a:t>_____ - </a:t>
            </a:r>
            <a:r>
              <a:rPr lang="ru-RU" sz="3600" dirty="0" smtClean="0"/>
              <a:t>четыре</a:t>
            </a:r>
            <a:endParaRPr lang="ru-RU" sz="3600" dirty="0"/>
          </a:p>
        </p:txBody>
      </p:sp>
      <p:sp>
        <p:nvSpPr>
          <p:cNvPr id="6" name="Obdélník 5"/>
          <p:cNvSpPr/>
          <p:nvPr/>
        </p:nvSpPr>
        <p:spPr>
          <a:xfrm>
            <a:off x="4810752" y="2230043"/>
            <a:ext cx="31486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cs-CZ" sz="3600" dirty="0">
                <a:solidFill>
                  <a:prstClr val="black"/>
                </a:solidFill>
              </a:rPr>
              <a:t>1 – </a:t>
            </a:r>
            <a:r>
              <a:rPr lang="cs-CZ" sz="3600" dirty="0" smtClean="0">
                <a:solidFill>
                  <a:prstClr val="black"/>
                </a:solidFill>
              </a:rPr>
              <a:t>__________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4804188" y="4147389"/>
            <a:ext cx="238078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cs-CZ" sz="3600" dirty="0" smtClean="0">
                <a:solidFill>
                  <a:prstClr val="black"/>
                </a:solidFill>
              </a:rPr>
              <a:t>_____ </a:t>
            </a:r>
            <a:r>
              <a:rPr lang="cs-CZ" sz="3600" dirty="0">
                <a:solidFill>
                  <a:prstClr val="black"/>
                </a:solidFill>
              </a:rPr>
              <a:t>- </a:t>
            </a:r>
            <a:r>
              <a:rPr lang="ru-RU" sz="3600" dirty="0">
                <a:solidFill>
                  <a:prstClr val="black"/>
                </a:solidFill>
              </a:rPr>
              <a:t>два</a:t>
            </a:r>
          </a:p>
        </p:txBody>
      </p:sp>
      <p:sp>
        <p:nvSpPr>
          <p:cNvPr id="8" name="Obdélník 7"/>
          <p:cNvSpPr/>
          <p:nvPr/>
        </p:nvSpPr>
        <p:spPr>
          <a:xfrm>
            <a:off x="499011" y="3224059"/>
            <a:ext cx="23519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cs-CZ" sz="3600" dirty="0" smtClean="0">
                <a:solidFill>
                  <a:prstClr val="black"/>
                </a:solidFill>
              </a:rPr>
              <a:t>_____ </a:t>
            </a:r>
            <a:r>
              <a:rPr lang="cs-CZ" sz="3600" dirty="0">
                <a:solidFill>
                  <a:prstClr val="black"/>
                </a:solidFill>
              </a:rPr>
              <a:t>- </a:t>
            </a:r>
            <a:r>
              <a:rPr lang="ru-RU" sz="3600" dirty="0">
                <a:solidFill>
                  <a:prstClr val="black"/>
                </a:solidFill>
              </a:rPr>
              <a:t>три</a:t>
            </a:r>
          </a:p>
        </p:txBody>
      </p:sp>
      <p:sp>
        <p:nvSpPr>
          <p:cNvPr id="9" name="Obdélník 8"/>
          <p:cNvSpPr/>
          <p:nvPr/>
        </p:nvSpPr>
        <p:spPr>
          <a:xfrm>
            <a:off x="472481" y="5149057"/>
            <a:ext cx="25362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cs-CZ" sz="3600" dirty="0" smtClean="0">
                <a:solidFill>
                  <a:prstClr val="black"/>
                </a:solidFill>
              </a:rPr>
              <a:t>_____ </a:t>
            </a:r>
            <a:r>
              <a:rPr lang="cs-CZ" sz="3600" dirty="0">
                <a:solidFill>
                  <a:prstClr val="black"/>
                </a:solidFill>
              </a:rPr>
              <a:t>- </a:t>
            </a:r>
            <a:r>
              <a:rPr lang="ru-RU" sz="3600" dirty="0">
                <a:solidFill>
                  <a:prstClr val="black"/>
                </a:solidFill>
              </a:rPr>
              <a:t>пять</a:t>
            </a:r>
          </a:p>
        </p:txBody>
      </p:sp>
      <p:sp>
        <p:nvSpPr>
          <p:cNvPr id="10" name="Obdélník 9"/>
          <p:cNvSpPr/>
          <p:nvPr/>
        </p:nvSpPr>
        <p:spPr>
          <a:xfrm>
            <a:off x="4804188" y="3231421"/>
            <a:ext cx="3060453" cy="837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6 - </a:t>
            </a:r>
            <a:r>
              <a:rPr lang="cs-CZ" sz="3600" dirty="0" smtClean="0">
                <a:solidFill>
                  <a:prstClr val="black"/>
                </a:solidFill>
              </a:rPr>
              <a:t>__________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99011" y="2230043"/>
            <a:ext cx="306045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7 - </a:t>
            </a:r>
            <a:r>
              <a:rPr lang="cs-CZ" sz="3600" dirty="0" smtClean="0">
                <a:solidFill>
                  <a:prstClr val="black"/>
                </a:solidFill>
              </a:rPr>
              <a:t>__________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765939" y="1131214"/>
            <a:ext cx="30962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cs-CZ" sz="3600" dirty="0" smtClean="0">
                <a:solidFill>
                  <a:prstClr val="black"/>
                </a:solidFill>
              </a:rPr>
              <a:t>_____ </a:t>
            </a:r>
            <a:r>
              <a:rPr lang="cs-CZ" sz="3600" dirty="0">
                <a:solidFill>
                  <a:prstClr val="black"/>
                </a:solidFill>
              </a:rPr>
              <a:t>- </a:t>
            </a:r>
            <a:r>
              <a:rPr lang="ru-RU" sz="3600" dirty="0">
                <a:solidFill>
                  <a:prstClr val="black"/>
                </a:solidFill>
              </a:rPr>
              <a:t>восемь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479575" y="4172656"/>
            <a:ext cx="3065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10 - </a:t>
            </a:r>
            <a:r>
              <a:rPr lang="cs-CZ" sz="3600" dirty="0" smtClean="0">
                <a:solidFill>
                  <a:prstClr val="black"/>
                </a:solidFill>
              </a:rPr>
              <a:t>_________</a:t>
            </a:r>
            <a:endParaRPr lang="cs-CZ" sz="3600" dirty="0">
              <a:solidFill>
                <a:prstClr val="black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47792" y="372520"/>
            <a:ext cx="8472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>
                <a:latin typeface="+mj-lt"/>
              </a:rPr>
              <a:t>1 </a:t>
            </a:r>
            <a:r>
              <a:rPr lang="ru-RU" sz="4000" dirty="0" smtClean="0">
                <a:latin typeface="+mj-lt"/>
              </a:rPr>
              <a:t>Дополните</a:t>
            </a:r>
            <a:r>
              <a:rPr lang="cs-CZ" sz="4000" dirty="0" smtClean="0">
                <a:latin typeface="+mj-lt"/>
              </a:rPr>
              <a:t> </a:t>
            </a:r>
            <a:r>
              <a:rPr lang="ru-RU" sz="4000" dirty="0" smtClean="0"/>
              <a:t>имена </a:t>
            </a:r>
            <a:r>
              <a:rPr lang="ru-RU" sz="4000" dirty="0"/>
              <a:t>числительные </a:t>
            </a:r>
            <a:r>
              <a:rPr lang="ru-RU" sz="4000" dirty="0" smtClean="0">
                <a:latin typeface="+mj-lt"/>
              </a:rPr>
              <a:t>:</a:t>
            </a:r>
            <a:endParaRPr lang="cs-CZ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300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4833740" y="5070674"/>
            <a:ext cx="34106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cs-CZ" sz="3600" dirty="0" smtClean="0">
                <a:solidFill>
                  <a:prstClr val="black"/>
                </a:solidFill>
              </a:rPr>
              <a:t>9 </a:t>
            </a:r>
            <a:r>
              <a:rPr lang="cs-CZ" sz="3600" dirty="0">
                <a:solidFill>
                  <a:prstClr val="black"/>
                </a:solidFill>
              </a:rPr>
              <a:t>- </a:t>
            </a:r>
            <a:r>
              <a:rPr lang="cs-CZ" sz="3600" dirty="0" smtClean="0">
                <a:solidFill>
                  <a:prstClr val="black"/>
                </a:solidFill>
              </a:rPr>
              <a:t>__________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479575" y="1126828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sz="3600" dirty="0" smtClean="0"/>
              <a:t>_____ - </a:t>
            </a:r>
            <a:r>
              <a:rPr lang="ru-RU" sz="3600" dirty="0" smtClean="0"/>
              <a:t>четыре</a:t>
            </a:r>
            <a:endParaRPr lang="ru-RU" sz="3600" dirty="0"/>
          </a:p>
        </p:txBody>
      </p:sp>
      <p:sp>
        <p:nvSpPr>
          <p:cNvPr id="4" name="Obdélník 3"/>
          <p:cNvSpPr/>
          <p:nvPr/>
        </p:nvSpPr>
        <p:spPr>
          <a:xfrm>
            <a:off x="4810752" y="2230043"/>
            <a:ext cx="31486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cs-CZ" sz="3600" dirty="0">
                <a:solidFill>
                  <a:prstClr val="black"/>
                </a:solidFill>
              </a:rPr>
              <a:t>1 – </a:t>
            </a:r>
            <a:r>
              <a:rPr lang="cs-CZ" sz="3600" dirty="0" smtClean="0">
                <a:solidFill>
                  <a:prstClr val="black"/>
                </a:solidFill>
              </a:rPr>
              <a:t>__________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4804188" y="4147389"/>
            <a:ext cx="238078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cs-CZ" sz="3600" dirty="0" smtClean="0">
                <a:solidFill>
                  <a:prstClr val="black"/>
                </a:solidFill>
              </a:rPr>
              <a:t>_____ </a:t>
            </a:r>
            <a:r>
              <a:rPr lang="cs-CZ" sz="3600" dirty="0">
                <a:solidFill>
                  <a:prstClr val="black"/>
                </a:solidFill>
              </a:rPr>
              <a:t>- </a:t>
            </a:r>
            <a:r>
              <a:rPr lang="ru-RU" sz="3600" dirty="0">
                <a:solidFill>
                  <a:prstClr val="black"/>
                </a:solidFill>
              </a:rPr>
              <a:t>два</a:t>
            </a:r>
          </a:p>
        </p:txBody>
      </p:sp>
      <p:sp>
        <p:nvSpPr>
          <p:cNvPr id="6" name="Obdélník 5"/>
          <p:cNvSpPr/>
          <p:nvPr/>
        </p:nvSpPr>
        <p:spPr>
          <a:xfrm>
            <a:off x="499011" y="3224059"/>
            <a:ext cx="23519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cs-CZ" sz="3600" dirty="0" smtClean="0">
                <a:solidFill>
                  <a:prstClr val="black"/>
                </a:solidFill>
              </a:rPr>
              <a:t>_____ </a:t>
            </a:r>
            <a:r>
              <a:rPr lang="cs-CZ" sz="3600" dirty="0">
                <a:solidFill>
                  <a:prstClr val="black"/>
                </a:solidFill>
              </a:rPr>
              <a:t>- </a:t>
            </a:r>
            <a:r>
              <a:rPr lang="ru-RU" sz="3600" dirty="0">
                <a:solidFill>
                  <a:prstClr val="black"/>
                </a:solidFill>
              </a:rPr>
              <a:t>три</a:t>
            </a:r>
          </a:p>
        </p:txBody>
      </p:sp>
      <p:sp>
        <p:nvSpPr>
          <p:cNvPr id="7" name="Obdélník 6"/>
          <p:cNvSpPr/>
          <p:nvPr/>
        </p:nvSpPr>
        <p:spPr>
          <a:xfrm>
            <a:off x="472481" y="5149057"/>
            <a:ext cx="25362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cs-CZ" sz="3600" dirty="0" smtClean="0">
                <a:solidFill>
                  <a:prstClr val="black"/>
                </a:solidFill>
              </a:rPr>
              <a:t>_____ </a:t>
            </a:r>
            <a:r>
              <a:rPr lang="cs-CZ" sz="3600" dirty="0">
                <a:solidFill>
                  <a:prstClr val="black"/>
                </a:solidFill>
              </a:rPr>
              <a:t>- </a:t>
            </a:r>
            <a:r>
              <a:rPr lang="ru-RU" sz="3600" dirty="0">
                <a:solidFill>
                  <a:prstClr val="black"/>
                </a:solidFill>
              </a:rPr>
              <a:t>пять</a:t>
            </a:r>
          </a:p>
        </p:txBody>
      </p:sp>
      <p:sp>
        <p:nvSpPr>
          <p:cNvPr id="8" name="Obdélník 7"/>
          <p:cNvSpPr/>
          <p:nvPr/>
        </p:nvSpPr>
        <p:spPr>
          <a:xfrm>
            <a:off x="4804188" y="3231421"/>
            <a:ext cx="3060453" cy="837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6 - </a:t>
            </a:r>
            <a:r>
              <a:rPr lang="cs-CZ" sz="3600" dirty="0" smtClean="0">
                <a:solidFill>
                  <a:prstClr val="black"/>
                </a:solidFill>
              </a:rPr>
              <a:t>__________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499011" y="2230043"/>
            <a:ext cx="306045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7 - </a:t>
            </a:r>
            <a:r>
              <a:rPr lang="cs-CZ" sz="3600" dirty="0" smtClean="0">
                <a:solidFill>
                  <a:prstClr val="black"/>
                </a:solidFill>
              </a:rPr>
              <a:t>__________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65939" y="1131214"/>
            <a:ext cx="30962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cs-CZ" sz="3600" dirty="0" smtClean="0">
                <a:solidFill>
                  <a:prstClr val="black"/>
                </a:solidFill>
              </a:rPr>
              <a:t>_____ </a:t>
            </a:r>
            <a:r>
              <a:rPr lang="cs-CZ" sz="3600" dirty="0">
                <a:solidFill>
                  <a:prstClr val="black"/>
                </a:solidFill>
              </a:rPr>
              <a:t>- </a:t>
            </a:r>
            <a:r>
              <a:rPr lang="ru-RU" sz="3600" dirty="0">
                <a:solidFill>
                  <a:prstClr val="black"/>
                </a:solidFill>
              </a:rPr>
              <a:t>восемь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479575" y="4172656"/>
            <a:ext cx="3065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cs-CZ" sz="3600" dirty="0">
                <a:solidFill>
                  <a:prstClr val="black"/>
                </a:solidFill>
              </a:rPr>
              <a:t>10 - </a:t>
            </a:r>
            <a:r>
              <a:rPr lang="cs-CZ" sz="3600" dirty="0" smtClean="0">
                <a:solidFill>
                  <a:prstClr val="black"/>
                </a:solidFill>
              </a:rPr>
              <a:t>_________</a:t>
            </a:r>
            <a:endParaRPr lang="cs-CZ" sz="3600" dirty="0">
              <a:solidFill>
                <a:prstClr val="black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788268" y="1126828"/>
            <a:ext cx="54213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cs-CZ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788268" y="3188492"/>
            <a:ext cx="54213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cs-CZ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786772" y="5070674"/>
            <a:ext cx="54213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cs-CZ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5148064" y="1080406"/>
            <a:ext cx="54213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cs-CZ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5148064" y="4111822"/>
            <a:ext cx="54213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cs-CZ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1447459" y="2243359"/>
            <a:ext cx="1517082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1447459" y="4221450"/>
            <a:ext cx="1995739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десять</a:t>
            </a:r>
            <a:endParaRPr lang="cs-CZ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5867772" y="2230043"/>
            <a:ext cx="1562351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</a:t>
            </a:r>
          </a:p>
        </p:txBody>
      </p:sp>
      <p:sp>
        <p:nvSpPr>
          <p:cNvPr id="20" name="Obdélník 19"/>
          <p:cNvSpPr/>
          <p:nvPr/>
        </p:nvSpPr>
        <p:spPr>
          <a:xfrm>
            <a:off x="5735750" y="3254138"/>
            <a:ext cx="1798890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шесть</a:t>
            </a:r>
          </a:p>
        </p:txBody>
      </p:sp>
      <p:sp>
        <p:nvSpPr>
          <p:cNvPr id="21" name="Obdélník 20"/>
          <p:cNvSpPr/>
          <p:nvPr/>
        </p:nvSpPr>
        <p:spPr>
          <a:xfrm>
            <a:off x="5630400" y="5073089"/>
            <a:ext cx="2037096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девять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347792" y="372520"/>
            <a:ext cx="8472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>
                <a:latin typeface="+mj-lt"/>
              </a:rPr>
              <a:t>1 </a:t>
            </a:r>
            <a:r>
              <a:rPr lang="ru-RU" sz="4000" dirty="0" smtClean="0">
                <a:latin typeface="+mj-lt"/>
              </a:rPr>
              <a:t>Дополните</a:t>
            </a:r>
            <a:r>
              <a:rPr lang="cs-CZ" sz="4000" dirty="0" smtClean="0">
                <a:latin typeface="+mj-lt"/>
              </a:rPr>
              <a:t> </a:t>
            </a:r>
            <a:r>
              <a:rPr lang="ru-RU" sz="4000" dirty="0" smtClean="0"/>
              <a:t>имена </a:t>
            </a:r>
            <a:r>
              <a:rPr lang="ru-RU" sz="4000" dirty="0"/>
              <a:t>числительные </a:t>
            </a:r>
            <a:r>
              <a:rPr lang="ru-RU" sz="4000" dirty="0" smtClean="0">
                <a:latin typeface="+mj-lt"/>
              </a:rPr>
              <a:t>:</a:t>
            </a:r>
            <a:endParaRPr lang="cs-CZ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477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61" y="3471370"/>
            <a:ext cx="879274" cy="825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871" y="4548191"/>
            <a:ext cx="865916" cy="81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211" y="4548191"/>
            <a:ext cx="870787" cy="81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988" y="4548191"/>
            <a:ext cx="870787" cy="81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937" y="5609705"/>
            <a:ext cx="829602" cy="779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245" y="5609706"/>
            <a:ext cx="829601" cy="77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61" y="5609704"/>
            <a:ext cx="806467" cy="757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618" y="3471979"/>
            <a:ext cx="873525" cy="82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745" y="3457494"/>
            <a:ext cx="879274" cy="825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073" y="5609705"/>
            <a:ext cx="806465" cy="757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806" y="4548191"/>
            <a:ext cx="865915" cy="81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77" y="4520253"/>
            <a:ext cx="895660" cy="841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277" y="5609706"/>
            <a:ext cx="821068" cy="771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428" y="5595990"/>
            <a:ext cx="821068" cy="771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5595990"/>
            <a:ext cx="821067" cy="771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102" y="2464494"/>
            <a:ext cx="873525" cy="82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76" y="2464494"/>
            <a:ext cx="873525" cy="82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77" y="1393171"/>
            <a:ext cx="873525" cy="82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971" y="3474930"/>
            <a:ext cx="873525" cy="82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Přímá spojnice 7"/>
          <p:cNvCxnSpPr/>
          <p:nvPr/>
        </p:nvCxnSpPr>
        <p:spPr>
          <a:xfrm>
            <a:off x="6699775" y="6339498"/>
            <a:ext cx="204868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Přímá spojnice 29"/>
          <p:cNvCxnSpPr/>
          <p:nvPr/>
        </p:nvCxnSpPr>
        <p:spPr>
          <a:xfrm>
            <a:off x="5436096" y="2267922"/>
            <a:ext cx="331236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>
            <a:off x="5580112" y="3284984"/>
            <a:ext cx="316835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Přímá spojnice 31"/>
          <p:cNvCxnSpPr/>
          <p:nvPr/>
        </p:nvCxnSpPr>
        <p:spPr>
          <a:xfrm>
            <a:off x="5580112" y="4350838"/>
            <a:ext cx="316835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>
            <a:off x="5580112" y="5220943"/>
            <a:ext cx="316835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TextovéPole 1"/>
          <p:cNvSpPr txBox="1"/>
          <p:nvPr/>
        </p:nvSpPr>
        <p:spPr>
          <a:xfrm>
            <a:off x="278761" y="332656"/>
            <a:ext cx="8613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>
                <a:latin typeface="+mj-lt"/>
              </a:rPr>
              <a:t>2 </a:t>
            </a:r>
            <a:r>
              <a:rPr lang="ru-RU" sz="4000" dirty="0" smtClean="0">
                <a:latin typeface="+mj-lt"/>
              </a:rPr>
              <a:t>Сколько здесь тигров?</a:t>
            </a:r>
            <a:endParaRPr lang="cs-CZ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82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61" y="3471370"/>
            <a:ext cx="879274" cy="825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871" y="4548191"/>
            <a:ext cx="865916" cy="81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211" y="4548191"/>
            <a:ext cx="870787" cy="81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988" y="4548191"/>
            <a:ext cx="870787" cy="81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937" y="5609705"/>
            <a:ext cx="829602" cy="779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245" y="5609706"/>
            <a:ext cx="829601" cy="77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61" y="5609704"/>
            <a:ext cx="806467" cy="757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618" y="3471979"/>
            <a:ext cx="873525" cy="82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745" y="3457494"/>
            <a:ext cx="879274" cy="825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073" y="5609705"/>
            <a:ext cx="806465" cy="757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806" y="4548191"/>
            <a:ext cx="865915" cy="81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77" y="4520253"/>
            <a:ext cx="895660" cy="841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277" y="5609706"/>
            <a:ext cx="821068" cy="771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428" y="5595990"/>
            <a:ext cx="821068" cy="771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5595990"/>
            <a:ext cx="821067" cy="771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102" y="2464494"/>
            <a:ext cx="873525" cy="82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76" y="2464494"/>
            <a:ext cx="873525" cy="82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77" y="1393171"/>
            <a:ext cx="873525" cy="82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971" y="3474930"/>
            <a:ext cx="873525" cy="82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2" name="Přímá spojnice 41"/>
          <p:cNvCxnSpPr/>
          <p:nvPr/>
        </p:nvCxnSpPr>
        <p:spPr>
          <a:xfrm>
            <a:off x="6699775" y="6339498"/>
            <a:ext cx="204868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Přímá spojnice 42"/>
          <p:cNvCxnSpPr/>
          <p:nvPr/>
        </p:nvCxnSpPr>
        <p:spPr>
          <a:xfrm>
            <a:off x="5436096" y="2267922"/>
            <a:ext cx="331236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>
            <a:off x="5580112" y="3284984"/>
            <a:ext cx="316835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>
            <a:off x="5580112" y="4350838"/>
            <a:ext cx="316835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Přímá spojnice 45"/>
          <p:cNvCxnSpPr/>
          <p:nvPr/>
        </p:nvCxnSpPr>
        <p:spPr>
          <a:xfrm>
            <a:off x="5580112" y="5220943"/>
            <a:ext cx="316835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7" name="Obdélník 46"/>
          <p:cNvSpPr/>
          <p:nvPr/>
        </p:nvSpPr>
        <p:spPr>
          <a:xfrm>
            <a:off x="6499360" y="1633146"/>
            <a:ext cx="122475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</a:t>
            </a:r>
          </a:p>
        </p:txBody>
      </p:sp>
      <p:sp>
        <p:nvSpPr>
          <p:cNvPr id="48" name="Obdélník 47"/>
          <p:cNvSpPr/>
          <p:nvPr/>
        </p:nvSpPr>
        <p:spPr>
          <a:xfrm>
            <a:off x="6647735" y="2643288"/>
            <a:ext cx="92845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два</a:t>
            </a:r>
          </a:p>
        </p:txBody>
      </p:sp>
      <p:sp>
        <p:nvSpPr>
          <p:cNvPr id="49" name="Obdélník 48"/>
          <p:cNvSpPr/>
          <p:nvPr/>
        </p:nvSpPr>
        <p:spPr>
          <a:xfrm>
            <a:off x="6329540" y="3704507"/>
            <a:ext cx="1669496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четыре</a:t>
            </a:r>
          </a:p>
        </p:txBody>
      </p:sp>
      <p:sp>
        <p:nvSpPr>
          <p:cNvPr id="50" name="Obdélník 49"/>
          <p:cNvSpPr/>
          <p:nvPr/>
        </p:nvSpPr>
        <p:spPr>
          <a:xfrm>
            <a:off x="6617503" y="4620015"/>
            <a:ext cx="109356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пять</a:t>
            </a:r>
          </a:p>
        </p:txBody>
      </p:sp>
      <p:sp>
        <p:nvSpPr>
          <p:cNvPr id="51" name="Obdélník 50"/>
          <p:cNvSpPr/>
          <p:nvPr/>
        </p:nvSpPr>
        <p:spPr>
          <a:xfrm>
            <a:off x="7180643" y="5720877"/>
            <a:ext cx="1189556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ct val="20000"/>
              </a:spcBef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</a:t>
            </a:r>
          </a:p>
        </p:txBody>
      </p:sp>
      <p:sp>
        <p:nvSpPr>
          <p:cNvPr id="52" name="TextovéPole 51"/>
          <p:cNvSpPr txBox="1"/>
          <p:nvPr/>
        </p:nvSpPr>
        <p:spPr>
          <a:xfrm>
            <a:off x="278761" y="332656"/>
            <a:ext cx="8613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>
                <a:latin typeface="+mj-lt"/>
              </a:rPr>
              <a:t>2 </a:t>
            </a:r>
            <a:r>
              <a:rPr lang="ru-RU" sz="4000" dirty="0" smtClean="0">
                <a:latin typeface="+mj-lt"/>
              </a:rPr>
              <a:t>Сколько здесь тигров?</a:t>
            </a:r>
            <a:endParaRPr lang="cs-CZ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804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dirty="0" smtClean="0"/>
              <a:t>3 </a:t>
            </a:r>
            <a:r>
              <a:rPr lang="ru-RU" sz="4000" dirty="0" smtClean="0"/>
              <a:t>Напишите имя числитеьное словом: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1. </a:t>
            </a:r>
            <a:r>
              <a:rPr lang="ru-RU" dirty="0" smtClean="0"/>
              <a:t>Мы встретимся в _________ (8) часов.</a:t>
            </a:r>
            <a:endParaRPr lang="cs-CZ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2.</a:t>
            </a:r>
            <a:r>
              <a:rPr lang="ru-RU" dirty="0" smtClean="0"/>
              <a:t> Нам ___________ (10) лет. Мы близнецы.</a:t>
            </a:r>
            <a:endParaRPr lang="cs-CZ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3.</a:t>
            </a:r>
            <a:r>
              <a:rPr lang="ru-RU" dirty="0" smtClean="0"/>
              <a:t> Он учит русский язык _________ (3) года.</a:t>
            </a:r>
            <a:endParaRPr lang="cs-CZ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4.</a:t>
            </a:r>
            <a:r>
              <a:rPr lang="ru-RU" dirty="0" smtClean="0"/>
              <a:t> Я живу в Англии __________ (6) лет.</a:t>
            </a:r>
            <a:endParaRPr lang="cs-CZ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dirty="0" smtClean="0"/>
              <a:t>5.</a:t>
            </a:r>
            <a:r>
              <a:rPr lang="ru-RU" dirty="0" smtClean="0"/>
              <a:t> Сестре уже __________ (9) лет.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768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000" smtClean="0"/>
              <a:t>3 </a:t>
            </a:r>
            <a:r>
              <a:rPr lang="ru-RU" sz="4000" smtClean="0"/>
              <a:t>Напишите имя числитеьное словом:</a:t>
            </a:r>
            <a:endParaRPr lang="cs-CZ" sz="4000" dirty="0"/>
          </a:p>
        </p:txBody>
      </p:sp>
      <p:sp>
        <p:nvSpPr>
          <p:cNvPr id="10" name="Zástupný symbol pro obsah 2"/>
          <p:cNvSpPr txBox="1">
            <a:spLocks/>
          </p:cNvSpPr>
          <p:nvPr/>
        </p:nvSpPr>
        <p:spPr>
          <a:xfrm>
            <a:off x="457200" y="1600200"/>
            <a:ext cx="8229600" cy="48531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1. </a:t>
            </a:r>
            <a:r>
              <a:rPr lang="ru-RU" smtClean="0"/>
              <a:t>Мы встретимся в _________ (8) часов.</a:t>
            </a:r>
            <a:endParaRPr lang="cs-CZ" smtClean="0"/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2.</a:t>
            </a:r>
            <a:r>
              <a:rPr lang="ru-RU" smtClean="0"/>
              <a:t> Нам ___________ (10) лет. Мы близнецы.</a:t>
            </a:r>
            <a:endParaRPr lang="cs-CZ" smtClean="0"/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3.</a:t>
            </a:r>
            <a:r>
              <a:rPr lang="ru-RU" smtClean="0"/>
              <a:t> Он учит русский язык _________ (3) года.</a:t>
            </a:r>
            <a:endParaRPr lang="cs-CZ" smtClean="0"/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4.</a:t>
            </a:r>
            <a:r>
              <a:rPr lang="ru-RU" smtClean="0"/>
              <a:t> Я живу в Англии __________ (6) лет.</a:t>
            </a:r>
            <a:endParaRPr lang="cs-CZ" smtClean="0"/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cs-CZ" smtClean="0"/>
              <a:t>5.</a:t>
            </a:r>
            <a:r>
              <a:rPr lang="ru-RU" smtClean="0"/>
              <a:t> Сестре уже __________ (9) лет.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3995936" y="1612330"/>
            <a:ext cx="183999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восемь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051720" y="2479260"/>
            <a:ext cx="169847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десять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5148062" y="3232472"/>
            <a:ext cx="96532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4148734" y="4131056"/>
            <a:ext cx="153439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шесть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173017" y="4941168"/>
            <a:ext cx="173271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девять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599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sz="2800" dirty="0" smtClean="0"/>
              <a:t>Téma: Číslovky 1-10</a:t>
            </a:r>
          </a:p>
          <a:p>
            <a:pPr marL="0" indent="0">
              <a:buNone/>
            </a:pPr>
            <a:r>
              <a:rPr lang="cs-CZ" sz="2800" dirty="0" smtClean="0"/>
              <a:t>Strana 2: učitel čte názvy číslovek 1-10, žáci společně opakují a poté sami jednotlivě čtou</a:t>
            </a:r>
          </a:p>
          <a:p>
            <a:pPr marL="0" indent="0">
              <a:buNone/>
            </a:pPr>
            <a:r>
              <a:rPr lang="cs-CZ" sz="2800" dirty="0" smtClean="0"/>
              <a:t>Strana 3: žáci doplňují číslovky slovem nebo číslicí, procvičují si písemnou podobu číslovek a jejich čtení</a:t>
            </a:r>
          </a:p>
          <a:p>
            <a:pPr marL="0" indent="0"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None/>
            </a:pPr>
            <a:r>
              <a:rPr lang="cs-CZ" sz="2800" dirty="0" smtClean="0"/>
              <a:t>Strana 5: žáci si procvičují názvy číslovek formou počítání</a:t>
            </a:r>
          </a:p>
          <a:p>
            <a:pPr marL="0" indent="0"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None/>
            </a:pPr>
            <a:r>
              <a:rPr lang="cs-CZ" sz="2800" dirty="0" smtClean="0"/>
              <a:t>Strana 7: žáci doplňují do vět číslovky ze závorek</a:t>
            </a:r>
          </a:p>
          <a:p>
            <a:pPr marL="0" indent="0"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09270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353</Words>
  <Application>Microsoft Office PowerPoint</Application>
  <PresentationFormat>Předvádění na obrazovce (4:3)</PresentationFormat>
  <Paragraphs>91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VY_32_INOVACE_VES_R6_01  Vzdělávací oblast: Jazyk a jazyková komunikace Vzdělávací obor: Ruský jazyk    Tematický okruh: Vyjadřujeme se o sobě, o své rodině, o volném čase a škole za pomoci známých frází Téma: Číslovky 1-10 6. ročník – výuka 1. rokem 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3 Напишите имя числитеьное словом:</vt:lpstr>
      <vt:lpstr>Prezentace aplikace PowerPoint</vt:lpstr>
      <vt:lpstr>Metodický komentář: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28</cp:revision>
  <dcterms:created xsi:type="dcterms:W3CDTF">2011-07-14T12:38:52Z</dcterms:created>
  <dcterms:modified xsi:type="dcterms:W3CDTF">2012-06-21T19:03:36Z</dcterms:modified>
</cp:coreProperties>
</file>