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3" r:id="rId8"/>
    <p:sldId id="260" r:id="rId9"/>
    <p:sldId id="264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4729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5320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796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37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793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945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6244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918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3457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3007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9341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90009-11CC-42F8-BC30-21DA3660D97B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33C3D-E721-4AD3-A5A9-7662DA34F4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14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_0</a:t>
            </a:r>
            <a:r>
              <a:rPr lang="cs-CZ" sz="1800" dirty="0" smtClean="0"/>
              <a:t>2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</a:t>
            </a:r>
            <a:r>
              <a:rPr lang="cs-CZ" sz="1800" dirty="0"/>
              <a:t>: : Vyjadřujeme se o sobě, o své rodině, o volném čase a škole za pomoci známých frází</a:t>
            </a:r>
            <a:br>
              <a:rPr lang="cs-CZ" sz="1800" dirty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Rodina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en-US" sz="1800" dirty="0" smtClean="0"/>
              <a:t> </a:t>
            </a:r>
            <a:r>
              <a:rPr lang="cs-CZ" sz="1800" dirty="0" smtClean="0"/>
              <a:t>– výuka 1. rokem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6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533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919064" y="1556792"/>
            <a:ext cx="2088232" cy="4896544"/>
          </a:xfrm>
        </p:spPr>
        <p:txBody>
          <a:bodyPr>
            <a:normAutofit/>
          </a:bodyPr>
          <a:lstStyle/>
          <a:p>
            <a:pPr algn="l">
              <a:lnSpc>
                <a:spcPct val="2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п</a:t>
            </a:r>
            <a:r>
              <a:rPr lang="ru-RU" sz="2800" u="sng" dirty="0" smtClean="0">
                <a:solidFill>
                  <a:schemeClr val="tx1"/>
                </a:solidFill>
              </a:rPr>
              <a:t>а</a:t>
            </a:r>
            <a:r>
              <a:rPr lang="ru-RU" sz="2800" dirty="0" smtClean="0">
                <a:solidFill>
                  <a:schemeClr val="tx1"/>
                </a:solidFill>
              </a:rPr>
              <a:t>па</a:t>
            </a:r>
          </a:p>
          <a:p>
            <a:pPr algn="l">
              <a:lnSpc>
                <a:spcPct val="2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брат</a:t>
            </a:r>
          </a:p>
          <a:p>
            <a:pPr algn="l">
              <a:lnSpc>
                <a:spcPct val="2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д</a:t>
            </a:r>
            <a:r>
              <a:rPr lang="ru-RU" sz="2800" u="sng" dirty="0" smtClean="0">
                <a:solidFill>
                  <a:schemeClr val="tx1"/>
                </a:solidFill>
              </a:rPr>
              <a:t>е</a:t>
            </a:r>
            <a:r>
              <a:rPr lang="ru-RU" sz="2800" dirty="0" smtClean="0">
                <a:solidFill>
                  <a:schemeClr val="tx1"/>
                </a:solidFill>
              </a:rPr>
              <a:t>душка</a:t>
            </a:r>
          </a:p>
          <a:p>
            <a:pPr algn="l">
              <a:lnSpc>
                <a:spcPct val="2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д</a:t>
            </a:r>
            <a:r>
              <a:rPr lang="ru-RU" sz="2800" u="sng" dirty="0" smtClean="0">
                <a:solidFill>
                  <a:schemeClr val="tx1"/>
                </a:solidFill>
              </a:rPr>
              <a:t>я</a:t>
            </a:r>
            <a:r>
              <a:rPr lang="ru-RU" sz="2800" dirty="0" smtClean="0">
                <a:solidFill>
                  <a:schemeClr val="tx1"/>
                </a:solidFill>
              </a:rPr>
              <a:t>дя</a:t>
            </a:r>
          </a:p>
          <a:p>
            <a:pPr algn="l">
              <a:lnSpc>
                <a:spcPct val="200000"/>
              </a:lnSpc>
            </a:pPr>
            <a:r>
              <a:rPr lang="ru-RU" sz="2800" dirty="0" smtClean="0">
                <a:solidFill>
                  <a:schemeClr val="tx1"/>
                </a:solidFill>
              </a:rPr>
              <a:t>сын</a:t>
            </a:r>
          </a:p>
        </p:txBody>
      </p:sp>
      <p:sp>
        <p:nvSpPr>
          <p:cNvPr id="2" name="Obdélník 1"/>
          <p:cNvSpPr/>
          <p:nvPr/>
        </p:nvSpPr>
        <p:spPr>
          <a:xfrm>
            <a:off x="6500903" y="1509599"/>
            <a:ext cx="1493037" cy="4745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б</a:t>
            </a:r>
            <a:r>
              <a:rPr lang="ru-RU" sz="2800" u="sng" dirty="0" smtClean="0">
                <a:solidFill>
                  <a:prstClr val="black"/>
                </a:solidFill>
              </a:rPr>
              <a:t>а</a:t>
            </a:r>
            <a:r>
              <a:rPr lang="ru-RU" sz="2800" dirty="0" smtClean="0">
                <a:solidFill>
                  <a:prstClr val="black"/>
                </a:solidFill>
              </a:rPr>
              <a:t>бушка</a:t>
            </a:r>
            <a:endParaRPr lang="cs-CZ" sz="2800" dirty="0" smtClean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м</a:t>
            </a:r>
            <a:r>
              <a:rPr lang="ru-RU" sz="2800" u="sng" dirty="0" smtClean="0">
                <a:solidFill>
                  <a:prstClr val="black"/>
                </a:solidFill>
              </a:rPr>
              <a:t>а</a:t>
            </a:r>
            <a:r>
              <a:rPr lang="ru-RU" sz="2800" dirty="0" smtClean="0">
                <a:solidFill>
                  <a:prstClr val="black"/>
                </a:solidFill>
              </a:rPr>
              <a:t>ма</a:t>
            </a:r>
            <a:endParaRPr lang="cs-CZ" sz="2800" dirty="0" smtClean="0">
              <a:solidFill>
                <a:prstClr val="black"/>
              </a:solidFill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д</a:t>
            </a:r>
            <a:r>
              <a:rPr lang="ru-RU" sz="2800" u="sng" dirty="0" smtClean="0">
                <a:solidFill>
                  <a:prstClr val="black"/>
                </a:solidFill>
              </a:rPr>
              <a:t>о</a:t>
            </a:r>
            <a:r>
              <a:rPr lang="ru-RU" sz="2800" dirty="0" smtClean="0">
                <a:solidFill>
                  <a:prstClr val="black"/>
                </a:solidFill>
              </a:rPr>
              <a:t>чка</a:t>
            </a:r>
            <a:endParaRPr lang="cs-CZ" sz="2800" dirty="0" smtClean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тётя</a:t>
            </a:r>
            <a:endParaRPr lang="cs-CZ" sz="2800" dirty="0" smtClean="0">
              <a:solidFill>
                <a:prstClr val="black"/>
              </a:solidFill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сестр</a:t>
            </a:r>
            <a:r>
              <a:rPr lang="ru-RU" sz="2800" u="sng" dirty="0" smtClean="0">
                <a:solidFill>
                  <a:prstClr val="black"/>
                </a:solidFill>
              </a:rPr>
              <a:t>а</a:t>
            </a:r>
            <a:endParaRPr lang="cs-CZ" sz="2800" u="sng" dirty="0" smtClean="0">
              <a:solidFill>
                <a:prstClr val="black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539552" y="332656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1 </a:t>
            </a:r>
            <a:r>
              <a:rPr lang="ru-RU" sz="4000" dirty="0" smtClean="0"/>
              <a:t>Соедините пары слов: </a:t>
            </a:r>
            <a:endParaRPr lang="cs-CZ" sz="4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546696" y="1247989"/>
            <a:ext cx="2254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u="sng" dirty="0" smtClean="0"/>
              <a:t>Мужский род</a:t>
            </a:r>
            <a:endParaRPr lang="cs-CZ" sz="2800" i="1" u="sng" dirty="0"/>
          </a:p>
        </p:txBody>
      </p:sp>
      <p:sp>
        <p:nvSpPr>
          <p:cNvPr id="6" name="TextovéPole 5"/>
          <p:cNvSpPr txBox="1"/>
          <p:nvPr/>
        </p:nvSpPr>
        <p:spPr>
          <a:xfrm>
            <a:off x="6126538" y="1247989"/>
            <a:ext cx="21941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u="sng" dirty="0" smtClean="0"/>
              <a:t>Женский род</a:t>
            </a:r>
            <a:endParaRPr lang="cs-CZ" sz="2800" i="1" u="sng" dirty="0"/>
          </a:p>
        </p:txBody>
      </p:sp>
    </p:spTree>
    <p:extLst>
      <p:ext uri="{BB962C8B-B14F-4D97-AF65-F5344CB8AC3E}">
        <p14:creationId xmlns:p14="http://schemas.microsoft.com/office/powerpoint/2010/main" val="300391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2"/>
          <p:cNvSpPr txBox="1">
            <a:spLocks/>
          </p:cNvSpPr>
          <p:nvPr/>
        </p:nvSpPr>
        <p:spPr>
          <a:xfrm>
            <a:off x="919064" y="1556792"/>
            <a:ext cx="2088232" cy="489654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ru-RU" sz="2800" dirty="0" smtClean="0"/>
              <a:t>п</a:t>
            </a:r>
            <a:r>
              <a:rPr lang="ru-RU" sz="2800" u="sng" dirty="0" smtClean="0"/>
              <a:t>а</a:t>
            </a:r>
            <a:r>
              <a:rPr lang="ru-RU" sz="2800" dirty="0" smtClean="0"/>
              <a:t>па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800" dirty="0" smtClean="0"/>
              <a:t>брат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800" dirty="0" smtClean="0"/>
              <a:t>д</a:t>
            </a:r>
            <a:r>
              <a:rPr lang="ru-RU" sz="2800" u="sng" dirty="0" smtClean="0"/>
              <a:t>е</a:t>
            </a:r>
            <a:r>
              <a:rPr lang="ru-RU" sz="2800" dirty="0" smtClean="0"/>
              <a:t>душка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800" dirty="0" smtClean="0"/>
              <a:t>д</a:t>
            </a:r>
            <a:r>
              <a:rPr lang="ru-RU" sz="2800" u="sng" dirty="0" smtClean="0"/>
              <a:t>я</a:t>
            </a:r>
            <a:r>
              <a:rPr lang="ru-RU" sz="2800" dirty="0" smtClean="0"/>
              <a:t>дя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800" dirty="0" smtClean="0"/>
              <a:t>сын</a:t>
            </a:r>
          </a:p>
        </p:txBody>
      </p:sp>
      <p:sp>
        <p:nvSpPr>
          <p:cNvPr id="3" name="Obdélník 2"/>
          <p:cNvSpPr/>
          <p:nvPr/>
        </p:nvSpPr>
        <p:spPr>
          <a:xfrm>
            <a:off x="6500903" y="1509599"/>
            <a:ext cx="1493037" cy="4745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б</a:t>
            </a:r>
            <a:r>
              <a:rPr lang="ru-RU" sz="2800" u="sng" dirty="0" smtClean="0">
                <a:solidFill>
                  <a:prstClr val="black"/>
                </a:solidFill>
              </a:rPr>
              <a:t>а</a:t>
            </a:r>
            <a:r>
              <a:rPr lang="ru-RU" sz="2800" dirty="0" smtClean="0">
                <a:solidFill>
                  <a:prstClr val="black"/>
                </a:solidFill>
              </a:rPr>
              <a:t>бушка</a:t>
            </a:r>
            <a:endParaRPr lang="cs-CZ" sz="2800" dirty="0" smtClean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м</a:t>
            </a:r>
            <a:r>
              <a:rPr lang="ru-RU" sz="2800" u="sng" dirty="0" smtClean="0">
                <a:solidFill>
                  <a:prstClr val="black"/>
                </a:solidFill>
              </a:rPr>
              <a:t>а</a:t>
            </a:r>
            <a:r>
              <a:rPr lang="ru-RU" sz="2800" dirty="0" smtClean="0">
                <a:solidFill>
                  <a:prstClr val="black"/>
                </a:solidFill>
              </a:rPr>
              <a:t>ма</a:t>
            </a:r>
            <a:endParaRPr lang="cs-CZ" sz="2800" dirty="0" smtClean="0">
              <a:solidFill>
                <a:prstClr val="black"/>
              </a:solidFill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д</a:t>
            </a:r>
            <a:r>
              <a:rPr lang="ru-RU" sz="2800" u="sng" dirty="0" smtClean="0">
                <a:solidFill>
                  <a:prstClr val="black"/>
                </a:solidFill>
              </a:rPr>
              <a:t>о</a:t>
            </a:r>
            <a:r>
              <a:rPr lang="ru-RU" sz="2800" dirty="0" smtClean="0">
                <a:solidFill>
                  <a:prstClr val="black"/>
                </a:solidFill>
              </a:rPr>
              <a:t>чка</a:t>
            </a:r>
            <a:endParaRPr lang="cs-CZ" sz="2800" dirty="0" smtClean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тётя</a:t>
            </a:r>
            <a:endParaRPr lang="cs-CZ" sz="2800" dirty="0" smtClean="0">
              <a:solidFill>
                <a:prstClr val="black"/>
              </a:solidFill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сестр</a:t>
            </a:r>
            <a:r>
              <a:rPr lang="ru-RU" sz="2800" u="sng" dirty="0" smtClean="0">
                <a:solidFill>
                  <a:prstClr val="black"/>
                </a:solidFill>
              </a:rPr>
              <a:t>а</a:t>
            </a:r>
            <a:endParaRPr lang="cs-CZ" sz="2800" u="sng" dirty="0" smtClean="0">
              <a:solidFill>
                <a:prstClr val="black"/>
              </a:solidFill>
            </a:endParaRPr>
          </a:p>
        </p:txBody>
      </p:sp>
      <p:cxnSp>
        <p:nvCxnSpPr>
          <p:cNvPr id="4" name="Přímá spojnice 3"/>
          <p:cNvCxnSpPr/>
          <p:nvPr/>
        </p:nvCxnSpPr>
        <p:spPr>
          <a:xfrm>
            <a:off x="1999184" y="2157671"/>
            <a:ext cx="4501720" cy="8640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Přímá spojnice 4"/>
          <p:cNvCxnSpPr/>
          <p:nvPr/>
        </p:nvCxnSpPr>
        <p:spPr>
          <a:xfrm>
            <a:off x="1855168" y="3093775"/>
            <a:ext cx="4645736" cy="26642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 flipV="1">
            <a:off x="2575248" y="2157671"/>
            <a:ext cx="3925656" cy="18722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1999184" y="4965983"/>
            <a:ext cx="45017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V="1">
            <a:off x="1855168" y="4029879"/>
            <a:ext cx="4536504" cy="18722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539552" y="332656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1 </a:t>
            </a:r>
            <a:r>
              <a:rPr lang="ru-RU" sz="4000" dirty="0" smtClean="0"/>
              <a:t>Соедините пары слов: </a:t>
            </a:r>
            <a:endParaRPr lang="cs-CZ" sz="40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46696" y="1247989"/>
            <a:ext cx="2254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u="sng" dirty="0" smtClean="0"/>
              <a:t>Мужский род</a:t>
            </a:r>
            <a:endParaRPr lang="cs-CZ" sz="2800" i="1" u="sng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6126538" y="1247989"/>
            <a:ext cx="21941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u="sng" dirty="0" smtClean="0"/>
              <a:t>Женский род</a:t>
            </a:r>
            <a:endParaRPr lang="cs-CZ" sz="2800" i="1" u="sng" dirty="0"/>
          </a:p>
        </p:txBody>
      </p:sp>
    </p:spTree>
    <p:extLst>
      <p:ext uri="{BB962C8B-B14F-4D97-AF65-F5344CB8AC3E}">
        <p14:creationId xmlns:p14="http://schemas.microsoft.com/office/powerpoint/2010/main" val="310002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13773" y="996346"/>
            <a:ext cx="8290675" cy="5544616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1. </a:t>
            </a:r>
            <a:r>
              <a:rPr lang="ru-RU" dirty="0" smtClean="0"/>
              <a:t>Папы брат – это мой _______</a:t>
            </a:r>
            <a:r>
              <a:rPr lang="cs-CZ" dirty="0" smtClean="0"/>
              <a:t>__</a:t>
            </a:r>
            <a:r>
              <a:rPr lang="ru-RU" dirty="0" smtClean="0"/>
              <a:t>____</a:t>
            </a:r>
            <a:r>
              <a:rPr lang="cs-CZ" dirty="0" smtClean="0"/>
              <a:t>_</a:t>
            </a:r>
            <a:r>
              <a:rPr lang="ru-RU" dirty="0" smtClean="0"/>
              <a:t>_ 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2. </a:t>
            </a:r>
            <a:r>
              <a:rPr lang="ru-RU" dirty="0" smtClean="0"/>
              <a:t>Мамы сестра – это моя _______</a:t>
            </a:r>
            <a:r>
              <a:rPr lang="cs-CZ" dirty="0" smtClean="0"/>
              <a:t>__</a:t>
            </a:r>
            <a:r>
              <a:rPr lang="ru-RU" dirty="0" smtClean="0"/>
              <a:t>___</a:t>
            </a:r>
            <a:r>
              <a:rPr lang="cs-CZ" dirty="0" smtClean="0"/>
              <a:t>_</a:t>
            </a:r>
            <a:r>
              <a:rPr lang="ru-RU" dirty="0" smtClean="0"/>
              <a:t>__ 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3. </a:t>
            </a:r>
            <a:r>
              <a:rPr lang="ru-RU" dirty="0" smtClean="0"/>
              <a:t>Мамы папа – это мой __________</a:t>
            </a:r>
            <a:r>
              <a:rPr lang="cs-CZ" dirty="0" smtClean="0"/>
              <a:t>___</a:t>
            </a:r>
            <a:r>
              <a:rPr lang="ru-RU" dirty="0" smtClean="0"/>
              <a:t>__ 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4. </a:t>
            </a:r>
            <a:r>
              <a:rPr lang="ru-RU" dirty="0" smtClean="0"/>
              <a:t>Папы мама – это моя ___________</a:t>
            </a:r>
            <a:r>
              <a:rPr lang="cs-CZ" dirty="0" smtClean="0"/>
              <a:t>___</a:t>
            </a:r>
            <a:r>
              <a:rPr lang="ru-RU" dirty="0" smtClean="0"/>
              <a:t>_ 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5. </a:t>
            </a:r>
            <a:r>
              <a:rPr lang="ru-RU" dirty="0" smtClean="0"/>
              <a:t>Мой брат – это мамы и папы________</a:t>
            </a:r>
            <a:r>
              <a:rPr lang="cs-CZ" dirty="0" smtClean="0"/>
              <a:t>_</a:t>
            </a:r>
            <a:r>
              <a:rPr lang="ru-RU" dirty="0" smtClean="0"/>
              <a:t>__ .</a:t>
            </a:r>
          </a:p>
          <a:p>
            <a:pPr marL="0" indent="0">
              <a:lnSpc>
                <a:spcPct val="220000"/>
              </a:lnSpc>
              <a:buNone/>
            </a:pPr>
            <a:endParaRPr lang="cs-CZ" sz="28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313773" y="288460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latin typeface="+mj-lt"/>
              </a:rPr>
              <a:t>2 </a:t>
            </a:r>
            <a:r>
              <a:rPr lang="ru-RU" sz="4000" dirty="0" smtClean="0">
                <a:latin typeface="+mj-lt"/>
              </a:rPr>
              <a:t>Дополните члены семьи:</a:t>
            </a:r>
            <a:endParaRPr lang="cs-CZ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707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313773" y="996346"/>
            <a:ext cx="8290675" cy="55446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1. </a:t>
            </a:r>
            <a:r>
              <a:rPr lang="ru-RU" smtClean="0"/>
              <a:t>Папы брат – это мой _______</a:t>
            </a:r>
            <a:r>
              <a:rPr lang="cs-CZ" smtClean="0"/>
              <a:t>__</a:t>
            </a:r>
            <a:r>
              <a:rPr lang="ru-RU" smtClean="0"/>
              <a:t>____</a:t>
            </a:r>
            <a:r>
              <a:rPr lang="cs-CZ" smtClean="0"/>
              <a:t>_</a:t>
            </a:r>
            <a:r>
              <a:rPr lang="ru-RU" smtClean="0"/>
              <a:t>_ 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2. </a:t>
            </a:r>
            <a:r>
              <a:rPr lang="ru-RU" smtClean="0"/>
              <a:t>Мамы сестра – это моя _______</a:t>
            </a:r>
            <a:r>
              <a:rPr lang="cs-CZ" smtClean="0"/>
              <a:t>__</a:t>
            </a:r>
            <a:r>
              <a:rPr lang="ru-RU" smtClean="0"/>
              <a:t>___</a:t>
            </a:r>
            <a:r>
              <a:rPr lang="cs-CZ" smtClean="0"/>
              <a:t>_</a:t>
            </a:r>
            <a:r>
              <a:rPr lang="ru-RU" smtClean="0"/>
              <a:t>__ 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3. </a:t>
            </a:r>
            <a:r>
              <a:rPr lang="ru-RU" smtClean="0"/>
              <a:t>Мамы папа – это мой __________</a:t>
            </a:r>
            <a:r>
              <a:rPr lang="cs-CZ" smtClean="0"/>
              <a:t>___</a:t>
            </a:r>
            <a:r>
              <a:rPr lang="ru-RU" smtClean="0"/>
              <a:t>__ 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4. </a:t>
            </a:r>
            <a:r>
              <a:rPr lang="ru-RU" smtClean="0"/>
              <a:t>Папы мама – это моя ___________</a:t>
            </a:r>
            <a:r>
              <a:rPr lang="cs-CZ" smtClean="0"/>
              <a:t>___</a:t>
            </a:r>
            <a:r>
              <a:rPr lang="ru-RU" smtClean="0"/>
              <a:t>_ 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5. </a:t>
            </a:r>
            <a:r>
              <a:rPr lang="ru-RU" smtClean="0"/>
              <a:t>Мой брат – это мамы и папы________</a:t>
            </a:r>
            <a:r>
              <a:rPr lang="cs-CZ" smtClean="0"/>
              <a:t>_</a:t>
            </a:r>
            <a:r>
              <a:rPr lang="ru-RU" smtClean="0"/>
              <a:t>__ .</a:t>
            </a:r>
          </a:p>
          <a:p>
            <a:pPr marL="0" indent="0">
              <a:lnSpc>
                <a:spcPct val="220000"/>
              </a:lnSpc>
              <a:buFont typeface="Arial" pitchFamily="34" charset="0"/>
              <a:buNone/>
            </a:pPr>
            <a:endParaRPr lang="cs-CZ" sz="28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6319212" y="5517232"/>
            <a:ext cx="106471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сын</a:t>
            </a:r>
          </a:p>
        </p:txBody>
      </p:sp>
      <p:sp>
        <p:nvSpPr>
          <p:cNvPr id="4" name="Obdélník 3"/>
          <p:cNvSpPr/>
          <p:nvPr/>
        </p:nvSpPr>
        <p:spPr>
          <a:xfrm>
            <a:off x="5192877" y="1196752"/>
            <a:ext cx="1316386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дядя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5797787" y="2276872"/>
            <a:ext cx="111799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тётя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004048" y="4386808"/>
            <a:ext cx="215738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бабушка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170386" y="3356992"/>
            <a:ext cx="219976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дедушка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13773" y="288460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latin typeface="+mj-lt"/>
              </a:rPr>
              <a:t>2 </a:t>
            </a:r>
            <a:r>
              <a:rPr lang="ru-RU" sz="4000" dirty="0" smtClean="0">
                <a:latin typeface="+mj-lt"/>
              </a:rPr>
              <a:t>Дополните члены семьи:</a:t>
            </a:r>
            <a:endParaRPr lang="cs-CZ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9278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6. </a:t>
            </a:r>
            <a:r>
              <a:rPr lang="ru-RU" dirty="0" smtClean="0"/>
              <a:t>Моя </a:t>
            </a:r>
            <a:r>
              <a:rPr lang="ru-RU" dirty="0"/>
              <a:t>сестра – это мамы и папы _______</a:t>
            </a:r>
            <a:r>
              <a:rPr lang="cs-CZ" dirty="0"/>
              <a:t>___</a:t>
            </a:r>
            <a:r>
              <a:rPr lang="ru-RU" dirty="0" smtClean="0"/>
              <a:t>__ 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7. </a:t>
            </a:r>
            <a:r>
              <a:rPr lang="ru-RU" dirty="0" smtClean="0"/>
              <a:t>Мамы и папы сын – это мой ____________ 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8. </a:t>
            </a:r>
            <a:r>
              <a:rPr lang="ru-RU" dirty="0" smtClean="0"/>
              <a:t>Мамы и папы дочка – это моя ____________ 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9. </a:t>
            </a:r>
            <a:r>
              <a:rPr lang="ru-RU" dirty="0" smtClean="0"/>
              <a:t>Родители моего брата – это мои ___________   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dirty="0" smtClean="0"/>
              <a:t>и ____________ 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 smtClean="0"/>
              <a:t>10. </a:t>
            </a:r>
            <a:r>
              <a:rPr lang="ru-RU" dirty="0" smtClean="0"/>
              <a:t>Все они – это моя ____________ .</a:t>
            </a:r>
          </a:p>
          <a:p>
            <a:pPr marL="0" indent="0">
              <a:lnSpc>
                <a:spcPct val="200000"/>
              </a:lnSpc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456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57200" y="620688"/>
            <a:ext cx="8229600" cy="5505475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6. </a:t>
            </a:r>
            <a:r>
              <a:rPr lang="ru-RU" smtClean="0"/>
              <a:t>Моя сестра – это мамы и папы _______</a:t>
            </a:r>
            <a:r>
              <a:rPr lang="cs-CZ" smtClean="0"/>
              <a:t>___</a:t>
            </a:r>
            <a:r>
              <a:rPr lang="ru-RU" smtClean="0"/>
              <a:t>__ 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7. </a:t>
            </a:r>
            <a:r>
              <a:rPr lang="ru-RU" smtClean="0"/>
              <a:t>Мамы и папы сын – это мой ____________ 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8. </a:t>
            </a:r>
            <a:r>
              <a:rPr lang="ru-RU" smtClean="0"/>
              <a:t>Мамы и папы дочка – это моя ____________ 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9. </a:t>
            </a:r>
            <a:r>
              <a:rPr lang="ru-RU" smtClean="0"/>
              <a:t>Родители моего брата – это мои ___________    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ru-RU" smtClean="0"/>
              <a:t>и ____________ 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r>
              <a:rPr lang="cs-CZ" smtClean="0"/>
              <a:t>10. </a:t>
            </a:r>
            <a:r>
              <a:rPr lang="ru-RU" smtClean="0"/>
              <a:t>Все они – это моя ____________ .</a:t>
            </a:r>
          </a:p>
          <a:p>
            <a:pPr marL="0" indent="0">
              <a:lnSpc>
                <a:spcPct val="200000"/>
              </a:lnSpc>
              <a:buFont typeface="Arial" pitchFamily="34" charset="0"/>
              <a:buNone/>
            </a:pP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6179290" y="692696"/>
            <a:ext cx="15841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дочка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179290" y="1628800"/>
            <a:ext cx="121046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брат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179290" y="2564904"/>
            <a:ext cx="164019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сестра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588224" y="3439236"/>
            <a:ext cx="14478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мама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187624" y="4365104"/>
            <a:ext cx="126509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папа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4283968" y="5301208"/>
            <a:ext cx="155946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семья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761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3 </a:t>
            </a:r>
            <a:r>
              <a:rPr lang="ru-RU" smtClean="0"/>
              <a:t>Нарисуйте </a:t>
            </a:r>
            <a:r>
              <a:rPr lang="ru-RU" dirty="0" smtClean="0"/>
              <a:t>родословное дерево и опишите члены вашей семьи: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Напр.: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	</a:t>
            </a:r>
            <a:r>
              <a:rPr lang="ru-RU" i="1" dirty="0" smtClean="0"/>
              <a:t>бабушка-дедушка	бабушка-дедушка</a:t>
            </a:r>
            <a:endParaRPr lang="cs-CZ" i="1" dirty="0"/>
          </a:p>
          <a:p>
            <a:pPr marL="0" indent="0">
              <a:lnSpc>
                <a:spcPct val="150000"/>
              </a:lnSpc>
              <a:buNone/>
            </a:pPr>
            <a:r>
              <a:rPr lang="ru-RU" i="1" dirty="0" smtClean="0"/>
              <a:t>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i="1" dirty="0"/>
              <a:t>	</a:t>
            </a:r>
            <a:r>
              <a:rPr lang="ru-RU" i="1" dirty="0" smtClean="0"/>
              <a:t>тётя – дядя    мама – папа    дядя – тётя</a:t>
            </a:r>
          </a:p>
          <a:p>
            <a:pPr marL="0" indent="0">
              <a:lnSpc>
                <a:spcPct val="150000"/>
              </a:lnSpc>
              <a:buNone/>
            </a:pPr>
            <a:endParaRPr lang="ru-RU" i="1" dirty="0"/>
          </a:p>
          <a:p>
            <a:pPr marL="0" indent="0">
              <a:lnSpc>
                <a:spcPct val="150000"/>
              </a:lnSpc>
              <a:buNone/>
            </a:pPr>
            <a:r>
              <a:rPr lang="ru-RU" i="1" dirty="0" smtClean="0"/>
              <a:t>			       я - сестра</a:t>
            </a:r>
            <a:endParaRPr lang="cs-CZ" i="1" dirty="0"/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2915816" y="2780928"/>
            <a:ext cx="72008" cy="11521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2987824" y="2780928"/>
            <a:ext cx="1152128" cy="11521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5494063" y="2780928"/>
            <a:ext cx="1166169" cy="11521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6660232" y="2780928"/>
            <a:ext cx="144016" cy="11521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4139952" y="4365104"/>
            <a:ext cx="626886" cy="10801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4788024" y="4365104"/>
            <a:ext cx="432048" cy="10801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295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Rodina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žáci se seznamují s názvy členů rodiny, spojují vhodné dvojice a rozlišují mužský a ženský rod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4,6: žáci procvičují čtení a doplňují na základě definice členy rodiny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5,7: kontrolujeme správnost odpovědí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žáci sestavují a popisují své rodokmeny 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85761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382</Words>
  <Application>Microsoft Office PowerPoint</Application>
  <PresentationFormat>Předvádění na obrazovce 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VY_32_INOVACE_VES_R6_02  Vzdělávací oblast: Jazyk a jazyková komunikace Vzdělávací obor: Ruský jazyk    Tematický okruh: : Vyjadřujeme se o sobě, o své rodině, o volném čase a škole za pomoci známých frází Téma: Rodina 6. ročník – výuka 1. rokem 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3 Нарисуйте родословное дерево и опишите члены вашей семьи: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24</cp:revision>
  <dcterms:created xsi:type="dcterms:W3CDTF">2011-07-14T12:13:34Z</dcterms:created>
  <dcterms:modified xsi:type="dcterms:W3CDTF">2012-06-21T19:13:04Z</dcterms:modified>
</cp:coreProperties>
</file>