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66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0084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736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9525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2917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3097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9611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2699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7910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46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869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3947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890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R7</a:t>
            </a:r>
            <a:r>
              <a:rPr lang="en-US" sz="1800" dirty="0" smtClean="0"/>
              <a:t>_</a:t>
            </a:r>
            <a:r>
              <a:rPr lang="cs-CZ" sz="1800" dirty="0" smtClean="0"/>
              <a:t>28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okruh: </a:t>
            </a:r>
            <a:r>
              <a:rPr lang="cs-CZ" sz="1800" dirty="0"/>
              <a:t>Používání základní slovní zásoby k porozumění a k mluvení o všedních tématech </a:t>
            </a: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Hudba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/>
              <a:t>7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2.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</a:t>
            </a:r>
            <a:r>
              <a:rPr lang="cs-CZ" sz="1200" smtClean="0"/>
              <a:t>, </a:t>
            </a:r>
            <a:r>
              <a:rPr lang="cs-CZ" sz="1200"/>
              <a:t>říjen- 2012</a:t>
            </a:r>
            <a:r>
              <a:rPr lang="cs-CZ" sz="1200">
                <a:solidFill>
                  <a:srgbClr val="FF0066"/>
                </a:solidFill>
              </a:rPr>
              <a:t> </a:t>
            </a:r>
            <a:endParaRPr lang="en-US" sz="1200" dirty="0" smtClean="0">
              <a:solidFill>
                <a:srgbClr val="FF0066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99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</a:p>
          <a:p>
            <a:pPr marL="0" indent="0">
              <a:buNone/>
            </a:pPr>
            <a:r>
              <a:rPr lang="cs-CZ"/>
              <a:t>http://office.microsoft.com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079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 C</a:t>
            </a:r>
            <a:r>
              <a:rPr lang="ru-RU" dirty="0" smtClean="0"/>
              <a:t>оедините</a:t>
            </a:r>
            <a:endParaRPr lang="cs-CZ" dirty="0"/>
          </a:p>
        </p:txBody>
      </p:sp>
      <p:pic>
        <p:nvPicPr>
          <p:cNvPr id="1026" name="Picture 2" descr="C:\Users\Uzivatel\AppData\Local\Microsoft\Windows\Temporary Internet Files\Content.IE5\G14DTKKE\MC90015118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98" y="1890580"/>
            <a:ext cx="932688" cy="176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zivatel\AppData\Local\Microsoft\Windows\Temporary Internet Files\Content.IE5\ZZL50NLX\MC90035369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480" y="3212976"/>
            <a:ext cx="1360606" cy="1404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zivatel\AppData\Local\Microsoft\Windows\Temporary Internet Files\Content.IE5\G14DTKKE\MC90029616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167" y="1556793"/>
            <a:ext cx="1391995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zivatel\AppData\Local\Microsoft\Windows\Temporary Internet Files\Content.IE5\8X2HX742\MC90030530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894" y="5085184"/>
            <a:ext cx="1680540" cy="1303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zivatel\AppData\Local\Microsoft\Windows\Temporary Internet Files\Content.IE5\8X2HX742\MC900412544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15851">
            <a:off x="-16529" y="4715361"/>
            <a:ext cx="1924342" cy="943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délník 3"/>
          <p:cNvSpPr/>
          <p:nvPr/>
        </p:nvSpPr>
        <p:spPr>
          <a:xfrm>
            <a:off x="5086161" y="2927781"/>
            <a:ext cx="145700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труба</a:t>
            </a:r>
            <a:endParaRPr lang="cs-CZ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4970339" y="4435862"/>
            <a:ext cx="209063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барабан</a:t>
            </a:r>
          </a:p>
        </p:txBody>
      </p:sp>
      <p:sp>
        <p:nvSpPr>
          <p:cNvPr id="6" name="Obdélník 5"/>
          <p:cNvSpPr/>
          <p:nvPr/>
        </p:nvSpPr>
        <p:spPr>
          <a:xfrm>
            <a:off x="6942513" y="3574112"/>
            <a:ext cx="15456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рояль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6227602" y="2095514"/>
            <a:ext cx="24761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гармошка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6449298" y="5413828"/>
            <a:ext cx="20328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скрипка</a:t>
            </a:r>
            <a:endParaRPr lang="cs-CZ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130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zivatel\AppData\Local\Microsoft\Windows\Temporary Internet Files\Content.IE5\G14DTKKE\MC90015118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98" y="1890580"/>
            <a:ext cx="932688" cy="176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zivatel\AppData\Local\Microsoft\Windows\Temporary Internet Files\Content.IE5\ZZL50NLX\MC90035369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480" y="3212976"/>
            <a:ext cx="1360606" cy="1404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zivatel\AppData\Local\Microsoft\Windows\Temporary Internet Files\Content.IE5\G14DTKKE\MC90029616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167" y="1556793"/>
            <a:ext cx="1391995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zivatel\AppData\Local\Microsoft\Windows\Temporary Internet Files\Content.IE5\8X2HX742\MC90030530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894" y="5085184"/>
            <a:ext cx="1680540" cy="1303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zivatel\AppData\Local\Microsoft\Windows\Temporary Internet Files\Content.IE5\8X2HX742\MC900412544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15851">
            <a:off x="-16529" y="4715361"/>
            <a:ext cx="1924342" cy="943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délník 3"/>
          <p:cNvSpPr/>
          <p:nvPr/>
        </p:nvSpPr>
        <p:spPr>
          <a:xfrm>
            <a:off x="5086161" y="2927781"/>
            <a:ext cx="145700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труба</a:t>
            </a:r>
            <a:endParaRPr lang="cs-CZ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4970339" y="4435862"/>
            <a:ext cx="209063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барабан</a:t>
            </a:r>
          </a:p>
        </p:txBody>
      </p:sp>
      <p:sp>
        <p:nvSpPr>
          <p:cNvPr id="6" name="Obdélník 5"/>
          <p:cNvSpPr/>
          <p:nvPr/>
        </p:nvSpPr>
        <p:spPr>
          <a:xfrm>
            <a:off x="6942513" y="3574112"/>
            <a:ext cx="15456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рояль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6227602" y="2095514"/>
            <a:ext cx="24761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гармошка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6449298" y="5413828"/>
            <a:ext cx="20328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скрипка</a:t>
            </a:r>
            <a:endParaRPr lang="cs-CZ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cxnSp>
        <p:nvCxnSpPr>
          <p:cNvPr id="9" name="Přímá spojnice 8"/>
          <p:cNvCxnSpPr/>
          <p:nvPr/>
        </p:nvCxnSpPr>
        <p:spPr>
          <a:xfrm>
            <a:off x="3521086" y="2564904"/>
            <a:ext cx="3283162" cy="1350480"/>
          </a:xfrm>
          <a:prstGeom prst="line">
            <a:avLst/>
          </a:prstGeom>
          <a:ln w="2857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/>
        </p:nvCxnSpPr>
        <p:spPr>
          <a:xfrm flipV="1">
            <a:off x="1547664" y="3429000"/>
            <a:ext cx="3422675" cy="1448947"/>
          </a:xfrm>
          <a:prstGeom prst="line">
            <a:avLst/>
          </a:prstGeom>
          <a:ln w="2857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>
            <a:off x="3603976" y="4063348"/>
            <a:ext cx="1366363" cy="554444"/>
          </a:xfrm>
          <a:prstGeom prst="line">
            <a:avLst/>
          </a:prstGeom>
          <a:ln w="2857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nice 19"/>
          <p:cNvCxnSpPr/>
          <p:nvPr/>
        </p:nvCxnSpPr>
        <p:spPr>
          <a:xfrm flipV="1">
            <a:off x="3723587" y="2564904"/>
            <a:ext cx="2360581" cy="3305532"/>
          </a:xfrm>
          <a:prstGeom prst="line">
            <a:avLst/>
          </a:prstGeom>
          <a:ln w="2857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nice 20"/>
          <p:cNvCxnSpPr>
            <a:endCxn id="8" idx="1"/>
          </p:cNvCxnSpPr>
          <p:nvPr/>
        </p:nvCxnSpPr>
        <p:spPr>
          <a:xfrm>
            <a:off x="1411986" y="3240144"/>
            <a:ext cx="5037312" cy="2527627"/>
          </a:xfrm>
          <a:prstGeom prst="line">
            <a:avLst/>
          </a:prstGeom>
          <a:ln w="2857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Nadpis 1"/>
          <p:cNvSpPr txBox="1">
            <a:spLocks/>
          </p:cNvSpPr>
          <p:nvPr/>
        </p:nvSpPr>
        <p:spPr>
          <a:xfrm>
            <a:off x="474193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Решение: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52545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 Запомните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				</a:t>
            </a:r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dirty="0" smtClean="0"/>
              <a:t>			роял</a:t>
            </a:r>
            <a:r>
              <a:rPr lang="ru-RU" dirty="0" smtClean="0">
                <a:solidFill>
                  <a:srgbClr val="C00000"/>
                </a:solidFill>
              </a:rPr>
              <a:t>е</a:t>
            </a:r>
          </a:p>
          <a:p>
            <a:pPr marL="0" indent="0">
              <a:buNone/>
            </a:pPr>
            <a:r>
              <a:rPr lang="ru-RU" dirty="0" smtClean="0"/>
              <a:t>				труб</a:t>
            </a:r>
            <a:r>
              <a:rPr lang="ru-RU" dirty="0" smtClean="0">
                <a:solidFill>
                  <a:srgbClr val="C00000"/>
                </a:solidFill>
              </a:rPr>
              <a:t>е</a:t>
            </a:r>
          </a:p>
          <a:p>
            <a:pPr marL="0" indent="0">
              <a:buNone/>
            </a:pPr>
            <a:r>
              <a:rPr lang="ru-RU" dirty="0" smtClean="0"/>
              <a:t>Играть </a:t>
            </a:r>
            <a:r>
              <a:rPr lang="ru-RU" dirty="0" smtClean="0">
                <a:solidFill>
                  <a:srgbClr val="C00000"/>
                </a:solidFill>
              </a:rPr>
              <a:t>на</a:t>
            </a:r>
            <a:r>
              <a:rPr lang="ru-RU" dirty="0" smtClean="0"/>
              <a:t>			барабан</a:t>
            </a:r>
            <a:r>
              <a:rPr lang="ru-RU" dirty="0" smtClean="0">
                <a:solidFill>
                  <a:srgbClr val="C00000"/>
                </a:solidFill>
              </a:rPr>
              <a:t>е</a:t>
            </a:r>
          </a:p>
          <a:p>
            <a:pPr marL="0" indent="0">
              <a:buNone/>
            </a:pPr>
            <a:r>
              <a:rPr lang="ru-RU" dirty="0" smtClean="0"/>
              <a:t>				скрипк</a:t>
            </a:r>
            <a:r>
              <a:rPr lang="ru-RU" dirty="0" smtClean="0">
                <a:solidFill>
                  <a:srgbClr val="C00000"/>
                </a:solidFill>
              </a:rPr>
              <a:t>е</a:t>
            </a:r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dirty="0" smtClean="0"/>
              <a:t>			гармошк</a:t>
            </a:r>
            <a:r>
              <a:rPr lang="ru-RU" dirty="0" smtClean="0">
                <a:solidFill>
                  <a:srgbClr val="C00000"/>
                </a:solidFill>
              </a:rPr>
              <a:t>е</a:t>
            </a:r>
            <a:endParaRPr lang="cs-CZ" dirty="0">
              <a:solidFill>
                <a:srgbClr val="C00000"/>
              </a:solidFill>
            </a:endParaRPr>
          </a:p>
        </p:txBody>
      </p:sp>
      <p:cxnSp>
        <p:nvCxnSpPr>
          <p:cNvPr id="5" name="Přímá spojnice 4"/>
          <p:cNvCxnSpPr/>
          <p:nvPr/>
        </p:nvCxnSpPr>
        <p:spPr>
          <a:xfrm flipV="1">
            <a:off x="2267744" y="2636912"/>
            <a:ext cx="1800200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 flipV="1">
            <a:off x="2267744" y="3140968"/>
            <a:ext cx="1800200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2267744" y="3645024"/>
            <a:ext cx="18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>
            <a:off x="2267744" y="3645024"/>
            <a:ext cx="180020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>
            <a:off x="2267744" y="3645024"/>
            <a:ext cx="1800200" cy="11521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77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3</a:t>
            </a:r>
            <a:r>
              <a:rPr lang="cs-CZ" dirty="0" smtClean="0"/>
              <a:t> </a:t>
            </a:r>
            <a:r>
              <a:rPr lang="ru-RU" dirty="0" smtClean="0"/>
              <a:t>Дополните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Сестра играет на _____________ 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Мой друг играет на _____________ 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Родители играют на ______________ 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/>
              <a:t>У</a:t>
            </a:r>
            <a:r>
              <a:rPr lang="ru-RU" dirty="0" smtClean="0"/>
              <a:t>чительница играет на ______________ 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Дядя играет на _____________ .</a:t>
            </a:r>
            <a:endParaRPr lang="cs-CZ" dirty="0"/>
          </a:p>
        </p:txBody>
      </p:sp>
      <p:pic>
        <p:nvPicPr>
          <p:cNvPr id="4" name="Picture 2" descr="C:\Users\Uzivatel\AppData\Local\Microsoft\Windows\Temporary Internet Files\Content.IE5\G14DTKKE\MC90015118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442" y="4231603"/>
            <a:ext cx="466344" cy="88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Uzivatel\AppData\Local\Microsoft\Windows\Temporary Internet Files\Content.IE5\ZZL50NLX\MC90035369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660" y="4941168"/>
            <a:ext cx="768684" cy="793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Uzivatel\AppData\Local\Microsoft\Windows\Temporary Internet Files\Content.IE5\G14DTKKE\MC90029616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4002" y="1700808"/>
            <a:ext cx="695998" cy="756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Uzivatel\AppData\Local\Microsoft\Windows\Temporary Internet Files\Content.IE5\8X2HX742\MC90030530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2568472"/>
            <a:ext cx="840270" cy="651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C:\Users\Uzivatel\AppData\Local\Microsoft\Windows\Temporary Internet Files\Content.IE5\8X2HX742\MC900412544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33356">
            <a:off x="7747787" y="3557959"/>
            <a:ext cx="1048333" cy="514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5918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Сестра играет на _____________ 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Мой друг играет на _____________ 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Родители играют на ______________ 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/>
              <a:t>У</a:t>
            </a:r>
            <a:r>
              <a:rPr lang="ru-RU" dirty="0" smtClean="0"/>
              <a:t>чительница играет на ______________ 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Дядя играет на _____________ .</a:t>
            </a:r>
            <a:endParaRPr lang="cs-CZ" dirty="0"/>
          </a:p>
        </p:txBody>
      </p:sp>
      <p:pic>
        <p:nvPicPr>
          <p:cNvPr id="4" name="Picture 2" descr="C:\Users\Uzivatel\AppData\Local\Microsoft\Windows\Temporary Internet Files\Content.IE5\G14DTKKE\MC90015118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442" y="4231603"/>
            <a:ext cx="466344" cy="88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Uzivatel\AppData\Local\Microsoft\Windows\Temporary Internet Files\Content.IE5\ZZL50NLX\MC90035369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660" y="4941168"/>
            <a:ext cx="768684" cy="793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Uzivatel\AppData\Local\Microsoft\Windows\Temporary Internet Files\Content.IE5\G14DTKKE\MC90029616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4002" y="1700808"/>
            <a:ext cx="695998" cy="756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Uzivatel\AppData\Local\Microsoft\Windows\Temporary Internet Files\Content.IE5\8X2HX742\MC90030530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2568472"/>
            <a:ext cx="840270" cy="651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C:\Users\Uzivatel\AppData\Local\Microsoft\Windows\Temporary Internet Files\Content.IE5\8X2HX742\MC900412544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33356">
            <a:off x="7747787" y="3557959"/>
            <a:ext cx="1048333" cy="514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bdélník 8"/>
          <p:cNvSpPr/>
          <p:nvPr/>
        </p:nvSpPr>
        <p:spPr>
          <a:xfrm>
            <a:off x="5284752" y="3339522"/>
            <a:ext cx="146181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труб</a:t>
            </a:r>
            <a:r>
              <a:rPr lang="cs-CZ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004718" y="4941168"/>
            <a:ext cx="235513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барабан</a:t>
            </a:r>
            <a:r>
              <a:rPr lang="cs-CZ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</a:t>
            </a:r>
            <a:endParaRPr lang="ru-RU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710251" y="1699235"/>
            <a:ext cx="1550425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роял</a:t>
            </a:r>
            <a:r>
              <a:rPr lang="cs-CZ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658263" y="2456892"/>
            <a:ext cx="2487540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гармошк</a:t>
            </a:r>
            <a:r>
              <a:rPr lang="cs-CZ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Obdélník 12"/>
          <p:cNvSpPr/>
          <p:nvPr/>
        </p:nvSpPr>
        <p:spPr>
          <a:xfrm>
            <a:off x="5485463" y="4062443"/>
            <a:ext cx="2044149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скрипк</a:t>
            </a:r>
            <a:r>
              <a:rPr lang="cs-CZ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Nadpis 1"/>
          <p:cNvSpPr txBox="1">
            <a:spLocks/>
          </p:cNvSpPr>
          <p:nvPr/>
        </p:nvSpPr>
        <p:spPr>
          <a:xfrm>
            <a:off x="433368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Решение: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86335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4</a:t>
            </a:r>
            <a:r>
              <a:rPr lang="ru-RU" dirty="0" smtClean="0"/>
              <a:t> Составьте слосо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lnSpcReduction="10000"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рапео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трикан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задж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окр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лофк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роднаные ниспе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37567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457200" y="1600200"/>
            <a:ext cx="5338936" cy="470912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dirty="0" smtClean="0"/>
              <a:t>рапео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dirty="0" smtClean="0"/>
              <a:t>трикан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dirty="0" smtClean="0"/>
              <a:t>задж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dirty="0" smtClean="0"/>
              <a:t>окр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dirty="0" smtClean="0"/>
              <a:t>лофк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dirty="0" smtClean="0"/>
              <a:t>роднаные ниспе</a:t>
            </a:r>
            <a:endParaRPr lang="cs-CZ" dirty="0"/>
          </a:p>
        </p:txBody>
      </p:sp>
      <p:cxnSp>
        <p:nvCxnSpPr>
          <p:cNvPr id="5" name="Přímá spojnice se šipkou 4"/>
          <p:cNvCxnSpPr/>
          <p:nvPr/>
        </p:nvCxnSpPr>
        <p:spPr>
          <a:xfrm>
            <a:off x="2483768" y="2060848"/>
            <a:ext cx="25202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římá spojnice se šipkou 5"/>
          <p:cNvCxnSpPr/>
          <p:nvPr/>
        </p:nvCxnSpPr>
        <p:spPr>
          <a:xfrm>
            <a:off x="2501965" y="2924944"/>
            <a:ext cx="25202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se šipkou 6"/>
          <p:cNvCxnSpPr/>
          <p:nvPr/>
        </p:nvCxnSpPr>
        <p:spPr>
          <a:xfrm>
            <a:off x="2501965" y="3645024"/>
            <a:ext cx="25202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se šipkou 7"/>
          <p:cNvCxnSpPr/>
          <p:nvPr/>
        </p:nvCxnSpPr>
        <p:spPr>
          <a:xfrm>
            <a:off x="2476944" y="4437112"/>
            <a:ext cx="25202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se šipkou 8"/>
          <p:cNvCxnSpPr/>
          <p:nvPr/>
        </p:nvCxnSpPr>
        <p:spPr>
          <a:xfrm>
            <a:off x="2483768" y="5157192"/>
            <a:ext cx="25202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se šipkou 9"/>
          <p:cNvCxnSpPr/>
          <p:nvPr/>
        </p:nvCxnSpPr>
        <p:spPr>
          <a:xfrm>
            <a:off x="4139952" y="5949280"/>
            <a:ext cx="12601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ovéPole 11"/>
          <p:cNvSpPr txBox="1"/>
          <p:nvPr/>
        </p:nvSpPr>
        <p:spPr>
          <a:xfrm>
            <a:off x="5580112" y="1584823"/>
            <a:ext cx="3416705" cy="480131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ru-RU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опера</a:t>
            </a:r>
          </a:p>
          <a:p>
            <a:pPr>
              <a:lnSpc>
                <a:spcPct val="150000"/>
              </a:lnSpc>
            </a:pPr>
            <a:r>
              <a:rPr lang="ru-RU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кантри</a:t>
            </a:r>
          </a:p>
          <a:p>
            <a:pPr>
              <a:lnSpc>
                <a:spcPct val="150000"/>
              </a:lnSpc>
            </a:pPr>
            <a:r>
              <a:rPr lang="ru-RU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джаз</a:t>
            </a:r>
          </a:p>
          <a:p>
            <a:pPr>
              <a:lnSpc>
                <a:spcPct val="150000"/>
              </a:lnSpc>
            </a:pPr>
            <a:r>
              <a:rPr lang="ru-RU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рок</a:t>
            </a:r>
          </a:p>
          <a:p>
            <a:pPr>
              <a:lnSpc>
                <a:spcPct val="150000"/>
              </a:lnSpc>
            </a:pPr>
            <a:r>
              <a:rPr lang="ru-RU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фолк</a:t>
            </a:r>
          </a:p>
          <a:p>
            <a:pPr>
              <a:lnSpc>
                <a:spcPct val="150000"/>
              </a:lnSpc>
            </a:pPr>
            <a:r>
              <a:rPr lang="ru-RU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народные песни</a:t>
            </a:r>
            <a:endParaRPr lang="cs-CZ" sz="3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Решение: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89375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Metodický komentář: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412776"/>
            <a:ext cx="8229600" cy="511256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Téma: Hudba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2: žáci přiřazují slova k vhodným obrázkům, čtou, překládají a procvičují si výslovnost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3: učitel seznamuje žáky s vazbou ‚hrát na…‘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4: žáci čtou a překládají věty, doplňují slova a procvičují si jejich psaní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5: kontrolujeme</a:t>
            </a:r>
          </a:p>
          <a:p>
            <a:pPr marL="0" indent="0">
              <a:buNone/>
            </a:pPr>
            <a:r>
              <a:rPr lang="cs-CZ" sz="2800" dirty="0" smtClean="0"/>
              <a:t>Strana 6: žáci sestavují z písmen slova, vyhledávají jejich význam</a:t>
            </a:r>
            <a:endParaRPr lang="cs-CZ" sz="2800" dirty="0"/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7: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Font typeface="Arial" pitchFamily="34" charset="0"/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204006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200</Words>
  <Application>Microsoft Office PowerPoint</Application>
  <PresentationFormat>Předvádění na obrazovce (4:3)</PresentationFormat>
  <Paragraphs>70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systému Office</vt:lpstr>
      <vt:lpstr>    VY_32_INOVACE_VES_R7_28  Vzdělávací oblast: Jazyk a jazyková komunikace Vzdělávací obor: Ruský jazyk    Tematický okruh: Používání základní slovní zásoby k porozumění a k mluvení o všedních tématech  Téma: Hudba 7. ročník – výuka 2. rokem   </vt:lpstr>
      <vt:lpstr>1 Cоедините</vt:lpstr>
      <vt:lpstr>Prezentace aplikace PowerPoint</vt:lpstr>
      <vt:lpstr>2 Запомните</vt:lpstr>
      <vt:lpstr>3 Дополните</vt:lpstr>
      <vt:lpstr>Prezentace aplikace PowerPoint</vt:lpstr>
      <vt:lpstr>4 Составьте слосо</vt:lpstr>
      <vt:lpstr>Prezentace aplikace PowerPoint</vt:lpstr>
      <vt:lpstr>Prezentace aplikace PowerPoint</vt:lpstr>
      <vt:lpstr>Zdroj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55</cp:revision>
  <dcterms:created xsi:type="dcterms:W3CDTF">2011-07-14T12:01:01Z</dcterms:created>
  <dcterms:modified xsi:type="dcterms:W3CDTF">2013-03-19T20:01:06Z</dcterms:modified>
</cp:coreProperties>
</file>