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58" r:id="rId4"/>
    <p:sldId id="269" r:id="rId5"/>
    <p:sldId id="270" r:id="rId6"/>
    <p:sldId id="271" r:id="rId7"/>
    <p:sldId id="272" r:id="rId8"/>
    <p:sldId id="265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66E59-2406-4A76-86DA-75E65047FF62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2A303-FC2C-449B-A816-B06B19CB4E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042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2A303-FC2C-449B-A816-B06B19CB4E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60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24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Vyjádření zálib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</a:t>
            </a:r>
            <a:r>
              <a:rPr lang="cs-CZ" sz="1200"/>
              <a:t>září - 2012</a:t>
            </a:r>
            <a:r>
              <a:rPr lang="cs-CZ" sz="120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5167" y="1717357"/>
            <a:ext cx="41506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Нравится/нравятся</a:t>
            </a:r>
            <a:r>
              <a:rPr lang="ru-RU" sz="2400" dirty="0" smtClean="0"/>
              <a:t> </a:t>
            </a:r>
            <a:r>
              <a:rPr lang="cs-CZ" sz="2400" dirty="0" smtClean="0"/>
              <a:t>vyjadřují,</a:t>
            </a:r>
          </a:p>
          <a:p>
            <a:r>
              <a:rPr lang="cs-CZ" sz="2400" dirty="0"/>
              <a:t>ž</a:t>
            </a:r>
            <a:r>
              <a:rPr lang="cs-CZ" sz="2400" dirty="0" smtClean="0"/>
              <a:t>e se někomu něco líbí.</a:t>
            </a:r>
            <a:endParaRPr lang="cs-CZ" sz="24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3347864" y="2924944"/>
            <a:ext cx="52487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Нравится</a:t>
            </a:r>
            <a:r>
              <a:rPr lang="cs-CZ" sz="2400" dirty="0" smtClean="0"/>
              <a:t> se pojí s podstatným jménem</a:t>
            </a:r>
          </a:p>
          <a:p>
            <a:r>
              <a:rPr lang="cs-CZ" sz="2400" dirty="0" smtClean="0"/>
              <a:t>v jednotném čísle.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Нравятся</a:t>
            </a:r>
            <a:r>
              <a:rPr lang="cs-CZ" sz="2400" dirty="0" smtClean="0"/>
              <a:t> se pojí s podstatným jménem</a:t>
            </a:r>
          </a:p>
          <a:p>
            <a:r>
              <a:rPr lang="cs-CZ" sz="2400" dirty="0" smtClean="0"/>
              <a:t>v množném čísle.</a:t>
            </a:r>
            <a:endParaRPr lang="cs-CZ" sz="2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1331640" y="5013176"/>
            <a:ext cx="45792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Osobní zájmeno (podstatné jméno)</a:t>
            </a:r>
          </a:p>
          <a:p>
            <a:r>
              <a:rPr lang="cs-CZ" sz="2400" dirty="0"/>
              <a:t>n</a:t>
            </a:r>
            <a:r>
              <a:rPr lang="cs-CZ" sz="2400" dirty="0" smtClean="0"/>
              <a:t>ásleduje ve 3. pádě.</a:t>
            </a:r>
            <a:endParaRPr lang="cs-CZ" sz="2400" dirty="0"/>
          </a:p>
        </p:txBody>
      </p:sp>
      <p:sp>
        <p:nvSpPr>
          <p:cNvPr id="8" name="Obdélník 7"/>
          <p:cNvSpPr/>
          <p:nvPr/>
        </p:nvSpPr>
        <p:spPr>
          <a:xfrm>
            <a:off x="395536" y="1717357"/>
            <a:ext cx="4104456" cy="83099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3203848" y="2924944"/>
            <a:ext cx="5266444" cy="156966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331640" y="5013176"/>
            <a:ext cx="4752528" cy="93610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93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Дополните нравится/нравятся: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</a:t>
            </a:r>
            <a:r>
              <a:rPr lang="ru-RU" dirty="0" smtClean="0"/>
              <a:t> Брату ___________ работа продавца.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 smtClean="0"/>
              <a:t>Нам ___________ чешские песни.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Друзьям ____________ наш город.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Мне ____________ русские книги.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 smtClean="0"/>
              <a:t>Подруге _____________ мой брат.</a:t>
            </a:r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12776"/>
            <a:ext cx="67790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dirty="0" smtClean="0"/>
              <a:t>1.</a:t>
            </a:r>
            <a:r>
              <a:rPr lang="ru-RU" dirty="0" smtClean="0"/>
              <a:t> Брату ___________ работа продавца.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dirty="0" smtClean="0"/>
              <a:t>2. </a:t>
            </a:r>
            <a:r>
              <a:rPr lang="ru-RU" dirty="0" smtClean="0"/>
              <a:t>Нам ___________ чешские песни.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dirty="0" smtClean="0"/>
              <a:t>3. </a:t>
            </a:r>
            <a:r>
              <a:rPr lang="ru-RU" dirty="0" smtClean="0"/>
              <a:t>Друзьям ____________ наш город.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dirty="0" smtClean="0"/>
              <a:t>4. </a:t>
            </a:r>
            <a:r>
              <a:rPr lang="ru-RU" dirty="0" smtClean="0"/>
              <a:t>Мне ____________ русские книги.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dirty="0" smtClean="0"/>
              <a:t>5. </a:t>
            </a:r>
            <a:r>
              <a:rPr lang="ru-RU" dirty="0" smtClean="0"/>
              <a:t>Подруге _____________ мой брат.</a:t>
            </a:r>
          </a:p>
        </p:txBody>
      </p:sp>
      <p:sp>
        <p:nvSpPr>
          <p:cNvPr id="4" name="Obdélník 3"/>
          <p:cNvSpPr/>
          <p:nvPr/>
        </p:nvSpPr>
        <p:spPr>
          <a:xfrm>
            <a:off x="2896268" y="5589240"/>
            <a:ext cx="184896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нравится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965382" y="3118191"/>
            <a:ext cx="182152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нравятся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999228" y="4741810"/>
            <a:ext cx="182152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нравятся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688172" y="3919444"/>
            <a:ext cx="184896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нравится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123728" y="1571387"/>
            <a:ext cx="184896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нравится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688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Запомните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1 – ый падеж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я</a:t>
            </a:r>
          </a:p>
          <a:p>
            <a:pPr marL="0" indent="0" algn="ctr">
              <a:buNone/>
            </a:pPr>
            <a:r>
              <a:rPr lang="ru-RU" sz="2800" dirty="0" smtClean="0"/>
              <a:t>ты</a:t>
            </a:r>
          </a:p>
          <a:p>
            <a:pPr marL="0" indent="0" algn="ctr">
              <a:buNone/>
            </a:pPr>
            <a:r>
              <a:rPr lang="ru-RU" sz="2800" dirty="0" smtClean="0"/>
              <a:t>он</a:t>
            </a:r>
          </a:p>
          <a:p>
            <a:pPr marL="0" indent="0" algn="ctr">
              <a:buNone/>
            </a:pPr>
            <a:r>
              <a:rPr lang="ru-RU" sz="2800" dirty="0" smtClean="0"/>
              <a:t>она</a:t>
            </a:r>
          </a:p>
          <a:p>
            <a:pPr marL="0" indent="0" algn="ctr">
              <a:buNone/>
            </a:pPr>
            <a:r>
              <a:rPr lang="ru-RU" sz="2800" dirty="0" smtClean="0"/>
              <a:t>мы</a:t>
            </a:r>
          </a:p>
          <a:p>
            <a:pPr marL="0" indent="0" algn="ctr">
              <a:buNone/>
            </a:pPr>
            <a:r>
              <a:rPr lang="ru-RU" sz="2800" dirty="0" smtClean="0"/>
              <a:t>вы</a:t>
            </a:r>
          </a:p>
          <a:p>
            <a:pPr marL="0" indent="0" algn="ctr">
              <a:buNone/>
            </a:pPr>
            <a:r>
              <a:rPr lang="ru-RU" sz="2800" dirty="0" smtClean="0"/>
              <a:t>они</a:t>
            </a:r>
          </a:p>
          <a:p>
            <a:pPr marL="0" indent="0" algn="ctr">
              <a:buNone/>
            </a:pPr>
            <a:endParaRPr lang="cs-CZ" sz="28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3 – ий падеж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мне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тебе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ему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ей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вам</a:t>
            </a:r>
          </a:p>
          <a:p>
            <a:pPr marL="0" indent="0" algn="ctr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</a:t>
            </a:r>
          </a:p>
          <a:p>
            <a:pPr marL="0" indent="0" algn="ctr">
              <a:buNone/>
            </a:pP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487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Дололните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1) ______ (я) нравится русский язык, но _____ (он) нравится английский язык.</a:t>
            </a:r>
          </a:p>
          <a:p>
            <a:pPr marL="0" indent="0">
              <a:buNone/>
            </a:pPr>
            <a:r>
              <a:rPr lang="ru-RU" dirty="0" smtClean="0"/>
              <a:t>2) ______ (она) нравятся русские песни, но ______ (они) нравятся чешские песни.</a:t>
            </a:r>
          </a:p>
          <a:p>
            <a:pPr marL="0" indent="0">
              <a:buNone/>
            </a:pPr>
            <a:r>
              <a:rPr lang="ru-RU" dirty="0" smtClean="0"/>
              <a:t>3) ______ (мы) нравятся книги, но ______ (вы) нравятся журналы.</a:t>
            </a:r>
          </a:p>
          <a:p>
            <a:pPr marL="0" indent="0">
              <a:buNone/>
            </a:pPr>
            <a:r>
              <a:rPr lang="ru-RU" dirty="0" smtClean="0"/>
              <a:t>4) ______ (ты) нравится Таня, но ______ (он) </a:t>
            </a:r>
            <a:r>
              <a:rPr lang="ru-RU" dirty="0"/>
              <a:t>нравится</a:t>
            </a:r>
            <a:r>
              <a:rPr lang="cs-CZ" dirty="0"/>
              <a:t> </a:t>
            </a:r>
            <a:r>
              <a:rPr lang="ru-RU" dirty="0" smtClean="0"/>
              <a:t>Саша.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413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1) ______ (я) нравится русский язык, но _____ (он) нравится английский язык.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2) ______ (она) нравятся русские песни, но ______ (они) нравятся чешские песни.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3) ______ (мы) нравятся книги, но ______ (вы) нравятся журналы.</a:t>
            </a:r>
          </a:p>
          <a:p>
            <a:pPr marL="0" indent="0">
              <a:buNone/>
            </a:pPr>
            <a:r>
              <a:rPr lang="ru-RU" dirty="0" smtClean="0"/>
              <a:t>4) ______ (ты) </a:t>
            </a:r>
            <a:r>
              <a:rPr lang="ru-RU" dirty="0"/>
              <a:t>нравится</a:t>
            </a:r>
            <a:r>
              <a:rPr lang="cs-CZ" dirty="0"/>
              <a:t> </a:t>
            </a:r>
            <a:r>
              <a:rPr lang="ru-RU" dirty="0" smtClean="0"/>
              <a:t>Таня, но ______ (он) нравится</a:t>
            </a:r>
            <a:r>
              <a:rPr lang="cs-CZ" dirty="0" smtClean="0"/>
              <a:t> </a:t>
            </a:r>
            <a:r>
              <a:rPr lang="ru-RU" dirty="0" smtClean="0"/>
              <a:t>Саша.</a:t>
            </a:r>
            <a:endParaRPr lang="cs-CZ" dirty="0"/>
          </a:p>
        </p:txBody>
      </p:sp>
      <p:sp>
        <p:nvSpPr>
          <p:cNvPr id="4" name="Zástupný symbol pro obsah 5"/>
          <p:cNvSpPr txBox="1">
            <a:spLocks/>
          </p:cNvSpPr>
          <p:nvPr/>
        </p:nvSpPr>
        <p:spPr>
          <a:xfrm>
            <a:off x="8316416" y="2780928"/>
            <a:ext cx="4041775" cy="395128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800" dirty="0" smtClean="0"/>
          </a:p>
          <a:p>
            <a:pPr marL="0" indent="0" algn="ctr">
              <a:buFont typeface="Arial" pitchFamily="34" charset="0"/>
              <a:buNone/>
            </a:pPr>
            <a:endParaRPr lang="ru-RU" sz="2800" dirty="0" smtClean="0"/>
          </a:p>
          <a:p>
            <a:pPr marL="0" indent="0" algn="ctr">
              <a:buFont typeface="Arial" pitchFamily="34" charset="0"/>
              <a:buNone/>
            </a:pPr>
            <a:endParaRPr lang="ru-RU" sz="2800" dirty="0" smtClean="0"/>
          </a:p>
          <a:p>
            <a:pPr marL="0" indent="0" algn="ctr">
              <a:buFont typeface="Arial" pitchFamily="34" charset="0"/>
              <a:buNone/>
            </a:pPr>
            <a:endParaRPr lang="cs-CZ" sz="2800" dirty="0"/>
          </a:p>
        </p:txBody>
      </p:sp>
      <p:sp>
        <p:nvSpPr>
          <p:cNvPr id="5" name="Obdélník 4"/>
          <p:cNvSpPr/>
          <p:nvPr/>
        </p:nvSpPr>
        <p:spPr>
          <a:xfrm>
            <a:off x="1121901" y="1600200"/>
            <a:ext cx="9284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мне</a:t>
            </a:r>
          </a:p>
        </p:txBody>
      </p:sp>
      <p:sp>
        <p:nvSpPr>
          <p:cNvPr id="6" name="Obdélník 5"/>
          <p:cNvSpPr/>
          <p:nvPr/>
        </p:nvSpPr>
        <p:spPr>
          <a:xfrm>
            <a:off x="1086346" y="4780777"/>
            <a:ext cx="99956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тебе</a:t>
            </a:r>
          </a:p>
        </p:txBody>
      </p:sp>
      <p:sp>
        <p:nvSpPr>
          <p:cNvPr id="7" name="Obdélník 6"/>
          <p:cNvSpPr/>
          <p:nvPr/>
        </p:nvSpPr>
        <p:spPr>
          <a:xfrm>
            <a:off x="6372200" y="4782759"/>
            <a:ext cx="89197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ему</a:t>
            </a:r>
          </a:p>
        </p:txBody>
      </p:sp>
      <p:sp>
        <p:nvSpPr>
          <p:cNvPr id="8" name="Obdélník 7"/>
          <p:cNvSpPr/>
          <p:nvPr/>
        </p:nvSpPr>
        <p:spPr>
          <a:xfrm>
            <a:off x="1245298" y="2665915"/>
            <a:ext cx="63350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ей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11184" y="3760009"/>
            <a:ext cx="92365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41983" y="3175234"/>
            <a:ext cx="72006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16045" y="3741324"/>
            <a:ext cx="90281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вам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518856" y="1600200"/>
            <a:ext cx="89197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ему</a:t>
            </a:r>
          </a:p>
        </p:txBody>
      </p:sp>
      <p:sp>
        <p:nvSpPr>
          <p:cNvPr id="1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579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Vyjadřování zálib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se způsoby vyjádření zálib 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rozlišují jednotné a množné číslo podstatných jmen, procvičují si písemnou podobu, čtení </a:t>
            </a:r>
            <a:r>
              <a:rPr lang="cs-CZ" sz="2800" smtClean="0"/>
              <a:t>a překlad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se seznamují se 3. pádem osobních zájmen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doplňují do vět vhodné tvary osobních zájmen, čtou a překládají věty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</a:t>
            </a:r>
            <a:r>
              <a:rPr lang="cs-CZ" sz="2800" dirty="0"/>
              <a:t>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402</Words>
  <Application>Microsoft Office PowerPoint</Application>
  <PresentationFormat>Předvádění na obrazovce (4:3)</PresentationFormat>
  <Paragraphs>77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    VY_32_INOVACE_VES_R7_24  Vzdělávací oblast: Jazyk a jazyková komunikace Vzdělávací obor: Ruský jazyk    Tematický okruh: Používání základní slovní zásoby k porozumění a k mluvení o všedních tématech  Téma:  Vyjádření zálib 7. ročník – výuka 2. rokem   </vt:lpstr>
      <vt:lpstr>1 Запомните</vt:lpstr>
      <vt:lpstr>2 Дополните нравится/нравятся:</vt:lpstr>
      <vt:lpstr>Prezentace aplikace PowerPoint</vt:lpstr>
      <vt:lpstr>3 Запомните</vt:lpstr>
      <vt:lpstr>4 Дололните</vt:lpstr>
      <vt:lpstr>Prezentace aplikace PowerPoint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37</cp:revision>
  <dcterms:created xsi:type="dcterms:W3CDTF">2011-07-14T12:01:01Z</dcterms:created>
  <dcterms:modified xsi:type="dcterms:W3CDTF">2013-03-17T20:48:25Z</dcterms:modified>
</cp:coreProperties>
</file>